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162"/>
  </p:notesMasterIdLst>
  <p:handoutMasterIdLst>
    <p:handoutMasterId r:id="rId163"/>
  </p:handoutMasterIdLst>
  <p:sldIdLst>
    <p:sldId id="263" r:id="rId2"/>
    <p:sldId id="257" r:id="rId3"/>
    <p:sldId id="266" r:id="rId4"/>
    <p:sldId id="258" r:id="rId5"/>
    <p:sldId id="259" r:id="rId6"/>
    <p:sldId id="268" r:id="rId7"/>
    <p:sldId id="260" r:id="rId8"/>
    <p:sldId id="269" r:id="rId9"/>
    <p:sldId id="270" r:id="rId10"/>
    <p:sldId id="271" r:id="rId11"/>
    <p:sldId id="273" r:id="rId12"/>
    <p:sldId id="285" r:id="rId13"/>
    <p:sldId id="297" r:id="rId14"/>
    <p:sldId id="286" r:id="rId15"/>
    <p:sldId id="274" r:id="rId16"/>
    <p:sldId id="28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275" r:id="rId26"/>
    <p:sldId id="307" r:id="rId27"/>
    <p:sldId id="306" r:id="rId28"/>
    <p:sldId id="288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276" r:id="rId51"/>
    <p:sldId id="289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277" r:id="rId63"/>
    <p:sldId id="29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39" r:id="rId73"/>
    <p:sldId id="340" r:id="rId74"/>
    <p:sldId id="349" r:id="rId75"/>
    <p:sldId id="350" r:id="rId76"/>
    <p:sldId id="351" r:id="rId77"/>
    <p:sldId id="278" r:id="rId78"/>
    <p:sldId id="291" r:id="rId79"/>
    <p:sldId id="352" r:id="rId80"/>
    <p:sldId id="353" r:id="rId81"/>
    <p:sldId id="354" r:id="rId82"/>
    <p:sldId id="362" r:id="rId83"/>
    <p:sldId id="363" r:id="rId84"/>
    <p:sldId id="37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5" r:id="rId95"/>
    <p:sldId id="376" r:id="rId96"/>
    <p:sldId id="279" r:id="rId97"/>
    <p:sldId id="377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89" r:id="rId109"/>
    <p:sldId id="390" r:id="rId110"/>
    <p:sldId id="378" r:id="rId111"/>
    <p:sldId id="391" r:id="rId112"/>
    <p:sldId id="392" r:id="rId113"/>
    <p:sldId id="393" r:id="rId114"/>
    <p:sldId id="394" r:id="rId115"/>
    <p:sldId id="395" r:id="rId116"/>
    <p:sldId id="396" r:id="rId117"/>
    <p:sldId id="398" r:id="rId118"/>
    <p:sldId id="397" r:id="rId119"/>
    <p:sldId id="399" r:id="rId120"/>
    <p:sldId id="400" r:id="rId121"/>
    <p:sldId id="401" r:id="rId122"/>
    <p:sldId id="402" r:id="rId123"/>
    <p:sldId id="280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281" r:id="rId132"/>
    <p:sldId id="294" r:id="rId133"/>
    <p:sldId id="403" r:id="rId134"/>
    <p:sldId id="404" r:id="rId135"/>
    <p:sldId id="405" r:id="rId136"/>
    <p:sldId id="406" r:id="rId137"/>
    <p:sldId id="407" r:id="rId138"/>
    <p:sldId id="282" r:id="rId139"/>
    <p:sldId id="295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283" r:id="rId155"/>
    <p:sldId id="296" r:id="rId156"/>
    <p:sldId id="272" r:id="rId157"/>
    <p:sldId id="284" r:id="rId158"/>
    <p:sldId id="422" r:id="rId159"/>
    <p:sldId id="423" r:id="rId160"/>
    <p:sldId id="264" r:id="rId161"/>
  </p:sldIdLst>
  <p:sldSz cx="12192000" cy="6858000"/>
  <p:notesSz cx="6797675" cy="9926638"/>
  <p:embeddedFontLst>
    <p:embeddedFont>
      <p:font typeface="B Yekan+" panose="020B0604020202020204" charset="-78"/>
      <p:regular r:id="rId164"/>
      <p:bold r:id="rId165"/>
    </p:embeddedFont>
    <p:embeddedFont>
      <p:font typeface="ＭＳ Ｐゴシック" panose="020B0600070205080204" pitchFamily="34" charset="-128"/>
      <p:regular r:id="rId166"/>
    </p:embeddedFont>
    <p:embeddedFont>
      <p:font typeface="B Nazanin" panose="00000400000000000000" pitchFamily="2" charset="-78"/>
      <p:regular r:id="rId167"/>
      <p:bold r:id="rId168"/>
    </p:embeddedFont>
    <p:embeddedFont>
      <p:font typeface="Segoe UI" panose="020B0502040204020203" pitchFamily="34" charset="0"/>
      <p:regular r:id="rId169"/>
      <p:bold r:id="rId170"/>
      <p:italic r:id="rId171"/>
      <p:boldItalic r:id="rId172"/>
    </p:embeddedFont>
    <p:embeddedFont>
      <p:font typeface="Wingdings 2" panose="05020102010507070707" pitchFamily="18" charset="2"/>
      <p:regular r:id="rId173"/>
    </p:embeddedFont>
    <p:embeddedFont>
      <p:font typeface="Berlin Sans FB" panose="020E0602020502020306" pitchFamily="34" charset="0"/>
      <p:regular r:id="rId174"/>
      <p:bold r:id="rId175"/>
    </p:embeddedFont>
    <p:embeddedFont>
      <p:font typeface="Calibri" panose="020F0502020204030204" pitchFamily="34" charset="0"/>
      <p:regular r:id="rId176"/>
      <p:bold r:id="rId177"/>
      <p:italic r:id="rId178"/>
      <p:boldItalic r:id="rId179"/>
    </p:embeddedFont>
    <p:embeddedFont>
      <p:font typeface="Georgia" panose="02040502050405020303" pitchFamily="18" charset="0"/>
      <p:regular r:id="rId180"/>
      <p:bold r:id="rId181"/>
      <p:italic r:id="rId182"/>
      <p:boldItalic r:id="rId183"/>
    </p:embeddedFont>
  </p:embeddedFontLst>
  <p:custDataLst>
    <p:tags r:id="rId1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ad Mohammadi" initials="AM" lastIdx="26" clrIdx="0">
    <p:extLst>
      <p:ext uri="{19B8F6BF-5375-455C-9EA6-DF929625EA0E}">
        <p15:presenceInfo xmlns:p15="http://schemas.microsoft.com/office/powerpoint/2012/main" userId="Ahmad Mohammadi" providerId="None"/>
      </p:ext>
    </p:extLst>
  </p:cmAuthor>
  <p:cmAuthor id="2" name="Mohammadi Seyed Ahmad" initials="MSA" lastIdx="10" clrIdx="1">
    <p:extLst>
      <p:ext uri="{19B8F6BF-5375-455C-9EA6-DF929625EA0E}">
        <p15:presenceInfo xmlns:p15="http://schemas.microsoft.com/office/powerpoint/2012/main" userId="S-1-5-21-1272538254-1271025808-1648912389-364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EEF"/>
    <a:srgbClr val="034EA2"/>
    <a:srgbClr val="FF9900"/>
    <a:srgbClr val="F9A01B"/>
    <a:srgbClr val="757679"/>
    <a:srgbClr val="034EA3"/>
    <a:srgbClr val="034991"/>
    <a:srgbClr val="0399D2"/>
    <a:srgbClr val="08A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0465" autoAdjust="0"/>
  </p:normalViewPr>
  <p:slideViewPr>
    <p:cSldViewPr snapToGrid="0">
      <p:cViewPr varScale="1">
        <p:scale>
          <a:sx n="104" d="100"/>
          <a:sy n="104" d="100"/>
        </p:scale>
        <p:origin x="98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282"/>
    </p:cViewPr>
  </p:sorterViewPr>
  <p:notesViewPr>
    <p:cSldViewPr snapToGrid="0">
      <p:cViewPr varScale="1">
        <p:scale>
          <a:sx n="79" d="100"/>
          <a:sy n="79" d="100"/>
        </p:scale>
        <p:origin x="3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184" Type="http://schemas.openxmlformats.org/officeDocument/2006/relationships/tags" Target="tags/tag1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1.fntdata"/><Relationship Id="rId179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18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2.fntdata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3.fntdata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CC46B-43B4-4A03-8997-72F589099C76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AB9-636E-4FC5-BBAB-7A5C9AB96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8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r">
              <a:defRPr sz="1300"/>
            </a:lvl1pPr>
          </a:lstStyle>
          <a:p>
            <a:fld id="{D013003F-931F-4B05-877F-2C7689B25589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3" tIns="47777" rIns="95553" bIns="4777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5553" tIns="47777" rIns="95553" bIns="4777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r">
              <a:defRPr sz="1300"/>
            </a:lvl1pPr>
          </a:lstStyle>
          <a:p>
            <a:fld id="{67BBF70E-ACF9-45DD-8AC9-6989E1A93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1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2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10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7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4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5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6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7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8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9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9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0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40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1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33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4" name="Frame (Table)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3376197"/>
              </p:ext>
            </p:extLst>
          </p:nvPr>
        </p:nvGraphicFramePr>
        <p:xfrm>
          <a:off x="257173" y="5245100"/>
          <a:ext cx="2723198" cy="95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3198">
                  <a:extLst>
                    <a:ext uri="{9D8B030D-6E8A-4147-A177-3AD203B41FA5}">
                      <a16:colId xmlns:a16="http://schemas.microsoft.com/office/drawing/2014/main" val="3033916327"/>
                    </a:ext>
                  </a:extLst>
                </a:gridCol>
              </a:tblGrid>
              <a:tr h="475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97439"/>
                  </a:ext>
                </a:extLst>
              </a:tr>
              <a:tr h="475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139666"/>
                  </a:ext>
                </a:extLst>
              </a:tr>
            </a:tbl>
          </a:graphicData>
        </a:graphic>
      </p:graphicFrame>
      <p:sp>
        <p:nvSpPr>
          <p:cNvPr id="39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4322" y="5743451"/>
            <a:ext cx="2520000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r">
              <a:buNone/>
              <a:defRPr kumimoji="0" lang="en-US" sz="1800" b="1" kern="1200" spc="-10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sp>
        <p:nvSpPr>
          <p:cNvPr id="32" name="Category"/>
          <p:cNvSpPr>
            <a:spLocks noGrp="1"/>
          </p:cNvSpPr>
          <p:nvPr>
            <p:ph type="body" sz="quarter" idx="14" hasCustomPrompt="1"/>
          </p:nvPr>
        </p:nvSpPr>
        <p:spPr>
          <a:xfrm>
            <a:off x="314323" y="5264116"/>
            <a:ext cx="2520000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r">
              <a:buNone/>
              <a:defRPr kumimoji="0" lang="en-US" sz="1800" b="1" kern="1200" spc="-10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grpSp>
        <p:nvGrpSpPr>
          <p:cNvPr id="57" name="Middle Bar"/>
          <p:cNvGrpSpPr/>
          <p:nvPr userDrawn="1"/>
        </p:nvGrpSpPr>
        <p:grpSpPr>
          <a:xfrm>
            <a:off x="-29539" y="4403499"/>
            <a:ext cx="12251077" cy="590992"/>
            <a:chOff x="-24000" y="6181903"/>
            <a:chExt cx="12251077" cy="678470"/>
          </a:xfrm>
        </p:grpSpPr>
        <p:sp>
          <p:nvSpPr>
            <p:cNvPr id="58" name="Dark Blue Bar"/>
            <p:cNvSpPr/>
            <p:nvPr userDrawn="1"/>
          </p:nvSpPr>
          <p:spPr>
            <a:xfrm>
              <a:off x="-24000" y="6680374"/>
              <a:ext cx="12240000" cy="179999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59" name="Light Blue Bar"/>
            <p:cNvGrpSpPr/>
            <p:nvPr userDrawn="1"/>
          </p:nvGrpSpPr>
          <p:grpSpPr>
            <a:xfrm>
              <a:off x="-12923" y="6181903"/>
              <a:ext cx="12240000" cy="424001"/>
              <a:chOff x="-12923" y="6181903"/>
              <a:chExt cx="12240000" cy="424001"/>
            </a:xfrm>
          </p:grpSpPr>
          <p:sp>
            <p:nvSpPr>
              <p:cNvPr id="60" name="Light Blue Bar"/>
              <p:cNvSpPr/>
              <p:nvPr userDrawn="1"/>
            </p:nvSpPr>
            <p:spPr>
              <a:xfrm>
                <a:off x="-12923" y="6268050"/>
                <a:ext cx="12240000" cy="288000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ut 1"/>
              <p:cNvSpPr/>
              <p:nvPr userDrawn="1"/>
            </p:nvSpPr>
            <p:spPr>
              <a:xfrm>
                <a:off x="920750" y="6252001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Cut 2"/>
              <p:cNvSpPr/>
              <p:nvPr userDrawn="1"/>
            </p:nvSpPr>
            <p:spPr>
              <a:xfrm>
                <a:off x="4100679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Cut 3"/>
              <p:cNvSpPr/>
              <p:nvPr userDrawn="1"/>
            </p:nvSpPr>
            <p:spPr>
              <a:xfrm>
                <a:off x="728060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Cut 4"/>
              <p:cNvSpPr/>
              <p:nvPr userDrawn="1"/>
            </p:nvSpPr>
            <p:spPr>
              <a:xfrm>
                <a:off x="1046053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Web Address"/>
              <p:cNvSpPr txBox="1"/>
              <p:nvPr userDrawn="1"/>
            </p:nvSpPr>
            <p:spPr>
              <a:xfrm>
                <a:off x="2021050" y="6181903"/>
                <a:ext cx="1663700" cy="42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dirty="0" smtClean="0">
                    <a:solidFill>
                      <a:schemeClr val="bg1"/>
                    </a:solidFill>
                  </a:rPr>
                  <a:t>www.isc.co.ir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Shade"/>
          <p:cNvSpPr/>
          <p:nvPr userDrawn="1"/>
        </p:nvSpPr>
        <p:spPr>
          <a:xfrm>
            <a:off x="0" y="1948268"/>
            <a:ext cx="12221538" cy="2739303"/>
          </a:xfrm>
          <a:prstGeom prst="rect">
            <a:avLst/>
          </a:prstGeom>
          <a:solidFill>
            <a:srgbClr val="00AEE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lvl="0"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3" name="Titl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28600" y="2148450"/>
            <a:ext cx="11734800" cy="2295450"/>
          </a:xfrm>
          <a:prstGeom prst="rect">
            <a:avLst/>
          </a:prstGeom>
          <a:effectLst/>
        </p:spPr>
        <p:txBody>
          <a:bodyPr anchor="ctr"/>
          <a:lstStyle>
            <a:lvl1pPr marL="109728" indent="0" algn="ctr">
              <a:lnSpc>
                <a:spcPct val="150000"/>
              </a:lnSpc>
              <a:spcBef>
                <a:spcPts val="0"/>
              </a:spcBef>
              <a:buNone/>
              <a:defRPr sz="3000" b="1" spc="-100" baseline="0">
                <a:ln w="3175">
                  <a:solidFill>
                    <a:srgbClr val="00AEEF"/>
                  </a:solidFill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 smtClean="0"/>
              <a:t>--</a:t>
            </a:r>
            <a:endParaRPr lang="en-US" dirty="0"/>
          </a:p>
        </p:txBody>
      </p:sp>
      <p:grpSp>
        <p:nvGrpSpPr>
          <p:cNvPr id="42" name="Top Bar"/>
          <p:cNvGrpSpPr/>
          <p:nvPr userDrawn="1"/>
        </p:nvGrpSpPr>
        <p:grpSpPr>
          <a:xfrm>
            <a:off x="0" y="1839301"/>
            <a:ext cx="12240000" cy="270516"/>
            <a:chOff x="-12923" y="6245493"/>
            <a:chExt cx="12240000" cy="310557"/>
          </a:xfrm>
        </p:grpSpPr>
        <p:sp>
          <p:nvSpPr>
            <p:cNvPr id="43" name="Light Blue Bar"/>
            <p:cNvSpPr/>
            <p:nvPr userDrawn="1"/>
          </p:nvSpPr>
          <p:spPr>
            <a:xfrm>
              <a:off x="-12923" y="6268050"/>
              <a:ext cx="12240000" cy="28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Cut 1"/>
            <p:cNvSpPr/>
            <p:nvPr userDrawn="1"/>
          </p:nvSpPr>
          <p:spPr>
            <a:xfrm>
              <a:off x="1554169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Cut 2"/>
            <p:cNvSpPr/>
            <p:nvPr userDrawn="1"/>
          </p:nvSpPr>
          <p:spPr>
            <a:xfrm>
              <a:off x="3424397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Cut 3"/>
            <p:cNvSpPr/>
            <p:nvPr userDrawn="1"/>
          </p:nvSpPr>
          <p:spPr>
            <a:xfrm>
              <a:off x="789655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Cut 4"/>
            <p:cNvSpPr/>
            <p:nvPr userDrawn="1"/>
          </p:nvSpPr>
          <p:spPr>
            <a:xfrm>
              <a:off x="978743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1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4" y="370239"/>
            <a:ext cx="2406992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3073859" y="5232185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4" name="No. 6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711355" y="5232185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6" name="Title 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3073859" y="448122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3" name="No. 5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711355" y="448122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4" name="Title 4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073859" y="373026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2" name="No. 4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711355" y="373026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2" name="Title 3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073859" y="297930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1" name="No. 3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11355" y="297930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10" name="Title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3061159" y="222834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20" name="No. 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11355" y="222834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sp>
        <p:nvSpPr>
          <p:cNvPr id="3" name="Title 1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3073859" y="147738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 smtClean="0"/>
              <a:t>--</a:t>
            </a:r>
            <a:endParaRPr lang="en-US" dirty="0" smtClean="0"/>
          </a:p>
        </p:txBody>
      </p:sp>
      <p:sp>
        <p:nvSpPr>
          <p:cNvPr id="19" name="No. 1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11355" y="147738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 smtClean="0"/>
              <a:t>-</a:t>
            </a:r>
            <a:endParaRPr lang="en-US" dirty="0" smtClean="0"/>
          </a:p>
        </p:txBody>
      </p:sp>
      <p:grpSp>
        <p:nvGrpSpPr>
          <p:cNvPr id="9" name="Top Tab"/>
          <p:cNvGrpSpPr/>
          <p:nvPr userDrawn="1"/>
        </p:nvGrpSpPr>
        <p:grpSpPr>
          <a:xfrm>
            <a:off x="4863279" y="555"/>
            <a:ext cx="2465442" cy="421975"/>
            <a:chOff x="4950639" y="555"/>
            <a:chExt cx="2465442" cy="421975"/>
          </a:xfrm>
        </p:grpSpPr>
        <p:sp>
          <p:nvSpPr>
            <p:cNvPr id="30" name="Title Frame"/>
            <p:cNvSpPr/>
            <p:nvPr userDrawn="1"/>
          </p:nvSpPr>
          <p:spPr>
            <a:xfrm flipV="1">
              <a:off x="5023848" y="555"/>
              <a:ext cx="2319023" cy="421975"/>
            </a:xfrm>
            <a:prstGeom prst="trapezoid">
              <a:avLst>
                <a:gd name="adj" fmla="val 62922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7188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endParaRPr kumimoji="0" lang="fa-IR" sz="1800" b="1" kern="1200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endParaRPr>
            </a:p>
          </p:txBody>
        </p:sp>
        <p:sp>
          <p:nvSpPr>
            <p:cNvPr id="31" name="Orange Corner"/>
            <p:cNvSpPr/>
            <p:nvPr userDrawn="1"/>
          </p:nvSpPr>
          <p:spPr>
            <a:xfrm>
              <a:off x="6912081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  <p:sp>
          <p:nvSpPr>
            <p:cNvPr id="8" name="Title"/>
            <p:cNvSpPr/>
            <p:nvPr userDrawn="1"/>
          </p:nvSpPr>
          <p:spPr>
            <a:xfrm>
              <a:off x="5454639" y="20786"/>
              <a:ext cx="1457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r>
                <a:rPr kumimoji="0" lang="fa-IR" sz="1800" b="1" kern="1200" dirty="0" smtClean="0">
                  <a:ln w="6350">
                    <a:noFill/>
                  </a:ln>
                  <a:solidFill>
                    <a:srgbClr val="000000"/>
                  </a:solidFill>
                  <a:effectLst>
                    <a:glow rad="63500">
                      <a:schemeClr val="bg1"/>
                    </a:glow>
                  </a:effectLst>
                  <a:latin typeface="+mn-lt"/>
                  <a:ea typeface="+mn-ea"/>
                  <a:cs typeface="B Nazanin" panose="00000400000000000000" pitchFamily="2" charset="-78"/>
                </a:rPr>
                <a:t>فهرست مطالب</a:t>
              </a:r>
              <a:endParaRPr kumimoji="0" lang="fa-IR" sz="1800" b="1" kern="1200" dirty="0">
                <a:ln w="6350">
                  <a:noFill/>
                </a:ln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endParaRPr>
            </a:p>
          </p:txBody>
        </p:sp>
        <p:sp>
          <p:nvSpPr>
            <p:cNvPr id="32" name="Orange Corner"/>
            <p:cNvSpPr/>
            <p:nvPr userDrawn="1"/>
          </p:nvSpPr>
          <p:spPr>
            <a:xfrm flipH="1">
              <a:off x="4950639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grpSp>
        <p:nvGrpSpPr>
          <p:cNvPr id="5" name="In the Name of God" hidden="1"/>
          <p:cNvGrpSpPr/>
          <p:nvPr userDrawn="1"/>
        </p:nvGrpSpPr>
        <p:grpSpPr>
          <a:xfrm>
            <a:off x="0" y="-2386"/>
            <a:ext cx="12192000" cy="6860386"/>
            <a:chOff x="0" y="-2386"/>
            <a:chExt cx="12192000" cy="6860386"/>
          </a:xfrm>
        </p:grpSpPr>
        <p:sp>
          <p:nvSpPr>
            <p:cNvPr id="2" name="Shade"/>
            <p:cNvSpPr/>
            <p:nvPr userDrawn="1"/>
          </p:nvSpPr>
          <p:spPr>
            <a:xfrm>
              <a:off x="0" y="-2386"/>
              <a:ext cx="12192000" cy="6860386"/>
            </a:xfrm>
            <a:prstGeom prst="rect">
              <a:avLst/>
            </a:prstGeom>
            <a:solidFill>
              <a:srgbClr val="000000">
                <a:alpha val="61176"/>
              </a:srgbClr>
            </a:solidFill>
            <a:ln>
              <a:solidFill>
                <a:srgbClr val="0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" name="In the Name of God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480" y="2266494"/>
              <a:ext cx="3701040" cy="2325013"/>
            </a:xfrm>
            <a:prstGeom prst="rect">
              <a:avLst/>
            </a:prstGeom>
            <a:effectLst>
              <a:glow rad="25400">
                <a:srgbClr val="00FFFF">
                  <a:alpha val="19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591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4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25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6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2005319"/>
            <a:ext cx="12204923" cy="2883949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4492713"/>
            <a:ext cx="12202900" cy="396554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2527273"/>
            <a:ext cx="11930805" cy="1841527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2005319"/>
            <a:ext cx="12170230" cy="396554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04" y="370239"/>
            <a:ext cx="2406992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2" grpId="0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  <p:sp>
        <p:nvSpPr>
          <p:cNvPr id="3" name="Content"/>
          <p:cNvSpPr>
            <a:spLocks noGrp="1"/>
          </p:cNvSpPr>
          <p:nvPr userDrawn="1">
            <p:ph idx="1" hasCustomPrompt="1"/>
          </p:nvPr>
        </p:nvSpPr>
        <p:spPr>
          <a:xfrm>
            <a:off x="231377" y="1034320"/>
            <a:ext cx="11729246" cy="5038233"/>
          </a:xfrm>
          <a:prstGeom prst="rect">
            <a:avLst/>
          </a:prstGeom>
        </p:spPr>
        <p:txBody>
          <a:bodyPr/>
          <a:lstStyle>
            <a:lvl1pPr marL="36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110000"/>
              <a:defRPr sz="2000" spc="0" baseline="0">
                <a:solidFill>
                  <a:srgbClr val="000000"/>
                </a:solidFill>
                <a:latin typeface="+mn-lt"/>
                <a:cs typeface="B Nazanin" panose="00000400000000000000" pitchFamily="2" charset="-78"/>
              </a:defRPr>
            </a:lvl1pPr>
            <a:lvl2pPr marL="648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80000"/>
              <a:buFont typeface="Wingdings" panose="05000000000000000000" pitchFamily="2" charset="2"/>
              <a:buChar char="§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90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65000"/>
              <a:buFont typeface="Wingdings 2" panose="05020102010507070707" pitchFamily="18" charset="2"/>
              <a:buChar char="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978408" indent="0" algn="r" rtl="1"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SzPct val="70000"/>
              <a:buFont typeface="Wingdings 2" panose="05020102010507070707" pitchFamily="18" charset="2"/>
              <a:buNone/>
              <a:defRPr sz="1800" b="0">
                <a:solidFill>
                  <a:srgbClr val="000000"/>
                </a:solidFill>
              </a:defRPr>
            </a:lvl4pPr>
            <a:lvl5pPr algn="r" rtl="1">
              <a:defRPr/>
            </a:lvl5pPr>
          </a:lstStyle>
          <a:p>
            <a:pPr lvl="0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1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2" eaLnBrk="1" latinLnBrk="0" hangingPunct="1"/>
            <a:r>
              <a:rPr lang="fa-IR" dirty="0" smtClean="0"/>
              <a:t>--</a:t>
            </a:r>
            <a:endParaRPr lang="en-US" dirty="0" smtClean="0"/>
          </a:p>
        </p:txBody>
      </p:sp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grpSp>
        <p:nvGrpSpPr>
          <p:cNvPr id="10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1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  <p:grpSp>
        <p:nvGrpSpPr>
          <p:cNvPr id="8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0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9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termar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8" y="2455645"/>
            <a:ext cx="3944203" cy="19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tm Bracket"/>
          <p:cNvGrpSpPr/>
          <p:nvPr userDrawn="1"/>
        </p:nvGrpSpPr>
        <p:grpSpPr>
          <a:xfrm>
            <a:off x="-10490" y="5478248"/>
            <a:ext cx="12008567" cy="1157503"/>
            <a:chOff x="-10490" y="5478248"/>
            <a:chExt cx="12008567" cy="1157503"/>
          </a:xfrm>
        </p:grpSpPr>
        <p:sp>
          <p:nvSpPr>
            <p:cNvPr id="7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8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9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0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1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2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4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5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17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8" name="Logo En"/>
            <p:cNvGrpSpPr/>
            <p:nvPr userDrawn="1"/>
          </p:nvGrpSpPr>
          <p:grpSpPr>
            <a:xfrm>
              <a:off x="11235589" y="6054701"/>
              <a:ext cx="643341" cy="398259"/>
              <a:chOff x="103046" y="0"/>
              <a:chExt cx="800559" cy="495300"/>
            </a:xfrm>
          </p:grpSpPr>
          <p:pic>
            <p:nvPicPr>
              <p:cNvPr id="19" name="Logo En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6" t="34839" r="11229" b="17516"/>
              <a:stretch/>
            </p:blipFill>
            <p:spPr bwMode="auto">
              <a:xfrm>
                <a:off x="109182" y="163583"/>
                <a:ext cx="794423" cy="3317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0" name="Dot"/>
              <p:cNvSpPr>
                <a:spLocks noChangeAspect="1"/>
              </p:cNvSpPr>
              <p:nvPr userDrawn="1"/>
            </p:nvSpPr>
            <p:spPr>
              <a:xfrm>
                <a:off x="103046" y="0"/>
                <a:ext cx="144000" cy="144000"/>
              </a:xfrm>
              <a:prstGeom prst="ellipse">
                <a:avLst/>
              </a:prstGeom>
              <a:solidFill>
                <a:srgbClr val="034EA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2" name="Web Address"/>
          <p:cNvSpPr txBox="1"/>
          <p:nvPr userDrawn="1"/>
        </p:nvSpPr>
        <p:spPr>
          <a:xfrm>
            <a:off x="-50927" y="6437586"/>
            <a:ext cx="1629429" cy="1778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www.isc.co.ir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Date"/>
          <p:cNvSpPr>
            <a:spLocks noGrp="1"/>
          </p:cNvSpPr>
          <p:nvPr>
            <p:ph sz="quarter" idx="10" hasCustomPrompt="1"/>
          </p:nvPr>
        </p:nvSpPr>
        <p:spPr>
          <a:xfrm>
            <a:off x="5162550" y="5376700"/>
            <a:ext cx="1866900" cy="273205"/>
          </a:xfrm>
          <a:prstGeom prst="rect">
            <a:avLst/>
          </a:prstGeom>
        </p:spPr>
        <p:txBody>
          <a:bodyPr anchor="ctr"/>
          <a:lstStyle>
            <a:lvl1pPr marL="0" indent="0" algn="ctr" defTabSz="914400" rtl="1" eaLnBrk="1" latinLnBrk="0" hangingPunct="1">
              <a:spcAft>
                <a:spcPts val="600"/>
              </a:spcAft>
              <a:buNone/>
              <a:defRPr lang="en-US" sz="1400" b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en-US" dirty="0" smtClean="0"/>
              <a:t>--</a:t>
            </a:r>
            <a:endParaRPr lang="en-US" dirty="0"/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37" y="4233703"/>
            <a:ext cx="1999927" cy="987088"/>
          </a:xfrm>
          <a:prstGeom prst="rect">
            <a:avLst/>
          </a:prstGeom>
        </p:spPr>
      </p:pic>
      <p:sp>
        <p:nvSpPr>
          <p:cNvPr id="4" name="Thank U"/>
          <p:cNvSpPr/>
          <p:nvPr/>
        </p:nvSpPr>
        <p:spPr>
          <a:xfrm>
            <a:off x="4788091" y="2922373"/>
            <a:ext cx="2531873" cy="646331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  <a:scene3d>
              <a:camera prst="orthographicFront"/>
              <a:lightRig rig="threePt" dir="t"/>
            </a:scene3d>
            <a:sp3d extrusionH="38100"/>
          </a:bodyPr>
          <a:lstStyle/>
          <a:p>
            <a:pPr algn="ctr" rtl="1"/>
            <a:r>
              <a:rPr lang="fa-IR" sz="3600" b="1" spc="-120" baseline="0" dirty="0" smtClean="0">
                <a:ln w="3175">
                  <a:solidFill>
                    <a:srgbClr val="034EA2"/>
                  </a:solidFill>
                </a:ln>
                <a:solidFill>
                  <a:srgbClr val="034EA2"/>
                </a:solidFill>
                <a:effectLst/>
                <a:cs typeface="B Nazanin" panose="00000400000000000000" pitchFamily="2" charset="-78"/>
              </a:rPr>
              <a:t>بـا ســپاس</a:t>
            </a:r>
            <a:endParaRPr lang="en-US" sz="3600" b="1" spc="-120" baseline="0" dirty="0">
              <a:ln w="3175">
                <a:solidFill>
                  <a:srgbClr val="034EA2"/>
                </a:solidFill>
              </a:ln>
              <a:solidFill>
                <a:srgbClr val="034EA2"/>
              </a:solidFill>
              <a:effectLst/>
              <a:cs typeface="B Nazanin" panose="00000400000000000000" pitchFamily="2" charset="-78"/>
            </a:endParaRPr>
          </a:p>
        </p:txBody>
      </p:sp>
      <p:grpSp>
        <p:nvGrpSpPr>
          <p:cNvPr id="38" name="Top Bracket"/>
          <p:cNvGrpSpPr/>
          <p:nvPr userDrawn="1"/>
        </p:nvGrpSpPr>
        <p:grpSpPr>
          <a:xfrm>
            <a:off x="183433" y="258641"/>
            <a:ext cx="12008567" cy="1157503"/>
            <a:chOff x="183433" y="258641"/>
            <a:chExt cx="12008567" cy="1157503"/>
          </a:xfrm>
        </p:grpSpPr>
        <p:sp>
          <p:nvSpPr>
            <p:cNvPr id="21" name="Top Bar"/>
            <p:cNvSpPr/>
            <p:nvPr userDrawn="1"/>
          </p:nvSpPr>
          <p:spPr>
            <a:xfrm>
              <a:off x="626295" y="258642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22" name="Parallel Lines"/>
            <p:cNvGrpSpPr/>
            <p:nvPr userDrawn="1"/>
          </p:nvGrpSpPr>
          <p:grpSpPr>
            <a:xfrm rot="10800000">
              <a:off x="183433" y="526234"/>
              <a:ext cx="2001174" cy="883406"/>
              <a:chOff x="9996903" y="5484752"/>
              <a:chExt cx="2001174" cy="883406"/>
            </a:xfrm>
          </p:grpSpPr>
          <p:sp>
            <p:nvSpPr>
              <p:cNvPr id="23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4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5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6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7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8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9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30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9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31" name="Isosceles Triangle"/>
            <p:cNvSpPr>
              <a:spLocks noChangeAspect="1"/>
            </p:cNvSpPr>
            <p:nvPr userDrawn="1"/>
          </p:nvSpPr>
          <p:spPr>
            <a:xfrm rot="10800000" flipH="1">
              <a:off x="224460" y="258641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7" name="Logo"/>
            <p:cNvPicPr>
              <a:picLocks noChangeAspect="1"/>
            </p:cNvPicPr>
            <p:nvPr userDrawn="1"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73" y="316706"/>
              <a:ext cx="565970" cy="563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3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Dark Blue Bar"/>
          <p:cNvGrpSpPr/>
          <p:nvPr userDrawn="1"/>
        </p:nvGrpSpPr>
        <p:grpSpPr>
          <a:xfrm>
            <a:off x="-4763" y="6680157"/>
            <a:ext cx="9817681" cy="180000"/>
            <a:chOff x="161879" y="6677776"/>
            <a:chExt cx="10401174" cy="180000"/>
          </a:xfrm>
        </p:grpSpPr>
        <p:sp>
          <p:nvSpPr>
            <p:cNvPr id="28" name="Dark Blue Bar"/>
            <p:cNvSpPr/>
            <p:nvPr userDrawn="1"/>
          </p:nvSpPr>
          <p:spPr>
            <a:xfrm>
              <a:off x="161879" y="6677776"/>
              <a:ext cx="10401174" cy="180000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Copyright"/>
            <p:cNvSpPr txBox="1"/>
            <p:nvPr userDrawn="1"/>
          </p:nvSpPr>
          <p:spPr>
            <a:xfrm>
              <a:off x="3814919" y="6703217"/>
              <a:ext cx="3095093" cy="1285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r>
                <a:rPr lang="fa-IR" sz="800" b="1" dirty="0" smtClean="0">
                  <a:solidFill>
                    <a:schemeClr val="bg1"/>
                  </a:solidFill>
                </a:rPr>
                <a:t>تمامی حقوق مادی و معنوی این اثر، متعلق به شرکت خدمات انفورماتیک است.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Light Blue Bar"/>
          <p:cNvGrpSpPr/>
          <p:nvPr userDrawn="1"/>
        </p:nvGrpSpPr>
        <p:grpSpPr>
          <a:xfrm>
            <a:off x="-14289" y="6424886"/>
            <a:ext cx="9827207" cy="188828"/>
            <a:chOff x="159455" y="6470606"/>
            <a:chExt cx="10403599" cy="188828"/>
          </a:xfrm>
        </p:grpSpPr>
        <p:sp>
          <p:nvSpPr>
            <p:cNvPr id="32" name="Light Blue Bar"/>
            <p:cNvSpPr/>
            <p:nvPr userDrawn="1"/>
          </p:nvSpPr>
          <p:spPr>
            <a:xfrm>
              <a:off x="159455" y="6479434"/>
              <a:ext cx="10403599" cy="180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5" name="Cut 1"/>
            <p:cNvSpPr/>
            <p:nvPr userDrawn="1"/>
          </p:nvSpPr>
          <p:spPr>
            <a:xfrm>
              <a:off x="671507" y="6477150"/>
              <a:ext cx="914676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6" name="Cut 2"/>
            <p:cNvSpPr/>
            <p:nvPr userDrawn="1"/>
          </p:nvSpPr>
          <p:spPr>
            <a:xfrm>
              <a:off x="3730058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Cut 3"/>
            <p:cNvSpPr/>
            <p:nvPr userDrawn="1"/>
          </p:nvSpPr>
          <p:spPr>
            <a:xfrm>
              <a:off x="5484389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Cut 4"/>
            <p:cNvSpPr/>
            <p:nvPr userDrawn="1"/>
          </p:nvSpPr>
          <p:spPr>
            <a:xfrm>
              <a:off x="8542656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Web Address"/>
            <p:cNvSpPr txBox="1"/>
            <p:nvPr userDrawn="1"/>
          </p:nvSpPr>
          <p:spPr>
            <a:xfrm>
              <a:off x="1786151" y="6476956"/>
              <a:ext cx="1724999" cy="17788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www.isc.co.ir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Doc Category"/>
            <p:cNvSpPr txBox="1"/>
            <p:nvPr userDrawn="1"/>
          </p:nvSpPr>
          <p:spPr>
            <a:xfrm>
              <a:off x="6346939" y="6470606"/>
              <a:ext cx="2003288" cy="1778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r>
                <a:rPr lang="fa-IR" sz="1000" b="1" dirty="0" smtClean="0">
                  <a:solidFill>
                    <a:schemeClr val="bg1"/>
                  </a:solidFill>
                </a:rPr>
                <a:t>طبقه‌بندی: عادی 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otal Page No."/>
          <p:cNvSpPr/>
          <p:nvPr userDrawn="1"/>
        </p:nvSpPr>
        <p:spPr>
          <a:xfrm flipH="1">
            <a:off x="474706" y="6319393"/>
            <a:ext cx="432000" cy="216000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j-cs"/>
              </a:rPr>
              <a:t>160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j-cs"/>
            </a:endParaRPr>
          </a:p>
        </p:txBody>
      </p:sp>
      <p:cxnSp>
        <p:nvCxnSpPr>
          <p:cNvPr id="13" name="Devider"/>
          <p:cNvCxnSpPr/>
          <p:nvPr userDrawn="1"/>
        </p:nvCxnSpPr>
        <p:spPr>
          <a:xfrm>
            <a:off x="905214" y="6339598"/>
            <a:ext cx="0" cy="180000"/>
          </a:xfrm>
          <a:prstGeom prst="line">
            <a:avLst/>
          </a:prstGeom>
          <a:ln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ge No. Code"/>
          <p:cNvSpPr/>
          <p:nvPr userDrawn="1"/>
        </p:nvSpPr>
        <p:spPr>
          <a:xfrm>
            <a:off x="903722" y="6319393"/>
            <a:ext cx="432000" cy="216000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F85ADB8-2A0F-47B3-B367-A0CD35F996A2}" type="slidenum">
              <a:rPr lang="fa-IR" sz="1800" b="1" smtClean="0">
                <a:solidFill>
                  <a:srgbClr val="000000"/>
                </a:solidFill>
                <a:effectLst/>
                <a:cs typeface="B Nazanin" pitchFamily="2" charset="-78"/>
              </a:rPr>
              <a:pPr algn="ctr"/>
              <a:t>‹#›</a:t>
            </a:fld>
            <a:endParaRPr lang="en-US" sz="1400" b="1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r="1650" b="3907"/>
          <a:stretch/>
        </p:blipFill>
        <p:spPr>
          <a:xfrm>
            <a:off x="9808655" y="6339598"/>
            <a:ext cx="2353183" cy="4993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145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3" r:id="rId2"/>
    <p:sldLayoutId id="2147483800" r:id="rId3"/>
    <p:sldLayoutId id="2147483796" r:id="rId4"/>
    <p:sldLayoutId id="2147483797" r:id="rId5"/>
    <p:sldLayoutId id="2147483798" r:id="rId6"/>
    <p:sldLayoutId id="214748380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152">
          <p15:clr>
            <a:srgbClr val="F26B43"/>
          </p15:clr>
        </p15:guide>
        <p15:guide id="3" orient="horz" pos="2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 smtClean="0"/>
              <a:t>تاریخ: 1399/12/03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 smtClean="0"/>
              <a:t>طبقه ‌بندی: عادی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a-IR" dirty="0" smtClean="0"/>
              <a:t>آشنایی ، استفاده و مدیریت آپاچی کافکا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Kafka Client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981074"/>
            <a:ext cx="7267575" cy="5067301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857251"/>
            <a:ext cx="4114857" cy="5295899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Java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Scala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C/C++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Python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Go (AKA 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golang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)</a:t>
            </a:r>
          </a:p>
          <a:p>
            <a:pPr algn="l" rtl="0"/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Erlang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.NET</a:t>
            </a:r>
          </a:p>
          <a:p>
            <a:pPr algn="l" rtl="0"/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Clojure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Ruby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Node.js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Proxy( Http Rest)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Perl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Rust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Swift</a:t>
            </a: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043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Join Group Request</a:t>
            </a:r>
          </a:p>
        </p:txBody>
      </p:sp>
      <p:pic>
        <p:nvPicPr>
          <p:cNvPr id="1026" name="Picture 2" descr="https://miro.medium.com/max/1265/1*IVSc0QCUWvLdMgRh6AJZ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75" y="758537"/>
            <a:ext cx="963549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Join Group Response</a:t>
            </a:r>
          </a:p>
        </p:txBody>
      </p:sp>
      <p:pic>
        <p:nvPicPr>
          <p:cNvPr id="2050" name="Picture 2" descr="https://miro.medium.com/max/1266/1*pdX1HDdqXuQmeflEKfAuK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9" y="831171"/>
            <a:ext cx="9646920" cy="54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1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Sync Group Request</a:t>
            </a:r>
          </a:p>
        </p:txBody>
      </p:sp>
      <p:pic>
        <p:nvPicPr>
          <p:cNvPr id="3074" name="Picture 2" descr="https://miro.medium.com/max/1388/1*wrbDRLKlVcoage9D-l4lZ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22" y="871379"/>
            <a:ext cx="9691688" cy="50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Sync Group Response</a:t>
            </a:r>
          </a:p>
        </p:txBody>
      </p:sp>
      <p:pic>
        <p:nvPicPr>
          <p:cNvPr id="4098" name="Picture 2" descr="https://miro.medium.com/max/1440/1*VHHv3hbP38HBwj1XRG55V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9" y="841973"/>
            <a:ext cx="10058400" cy="52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Heartbeat</a:t>
            </a:r>
          </a:p>
        </p:txBody>
      </p:sp>
      <p:pic>
        <p:nvPicPr>
          <p:cNvPr id="5122" name="Picture 2" descr="https://miro.medium.com/max/1260/1*_J8QWZjLIXUhyP9JojP-_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59" y="870264"/>
            <a:ext cx="8801100" cy="49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</a:t>
            </a:r>
            <a:r>
              <a:rPr lang="en-US" sz="3200" dirty="0" smtClean="0"/>
              <a:t>Leave Group</a:t>
            </a:r>
            <a:endParaRPr lang="en-US" sz="3200" dirty="0"/>
          </a:p>
        </p:txBody>
      </p:sp>
      <p:pic>
        <p:nvPicPr>
          <p:cNvPr id="6146" name="Picture 2" descr="https://miro.medium.com/max/1137/1*wpfOKvAVTmbZL9b8AFLbx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41" y="950615"/>
            <a:ext cx="7941945" cy="510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7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Rejoin</a:t>
            </a:r>
          </a:p>
        </p:txBody>
      </p:sp>
      <p:pic>
        <p:nvPicPr>
          <p:cNvPr id="7170" name="Picture 2" descr="https://miro.medium.com/max/1112/1*Gl7z-bJy3Ml-AnVK0ZR2-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80" y="865376"/>
            <a:ext cx="7763828" cy="51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Restart</a:t>
            </a:r>
          </a:p>
        </p:txBody>
      </p:sp>
      <p:pic>
        <p:nvPicPr>
          <p:cNvPr id="8194" name="Picture 2" descr="https://miro.medium.com/max/1106/1*PlGTNWZd76uTcW1_s6MR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61" y="868417"/>
            <a:ext cx="7721918" cy="520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Consumer — Rebalance Protocol — Timeout</a:t>
            </a:r>
          </a:p>
        </p:txBody>
      </p:sp>
      <p:pic>
        <p:nvPicPr>
          <p:cNvPr id="9218" name="Picture 2" descr="https://miro.medium.com/max/1011/1*XRc7tec5WJjTPI578Kdre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582" y="921706"/>
            <a:ext cx="706183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Static Membership</a:t>
            </a:r>
          </a:p>
        </p:txBody>
      </p:sp>
      <p:pic>
        <p:nvPicPr>
          <p:cNvPr id="10242" name="Picture 2" descr="https://miro.medium.com/max/1283/1*4NQGi1BGBGVjEwiYppj4h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71" y="1063782"/>
            <a:ext cx="8143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3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Primary Elements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4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Static Membership - Restarting or Killed due to transient failure</a:t>
            </a:r>
          </a:p>
        </p:txBody>
      </p:sp>
      <p:pic>
        <p:nvPicPr>
          <p:cNvPr id="11266" name="Picture 2" descr="https://miro.medium.com/max/1133/1*dzIwSsS8r999optzj9x8c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64" y="1037737"/>
            <a:ext cx="7191375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Incremental Cooperative Rebalancing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427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New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embedded protocols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Improve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the resource availability of each member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Minimizing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stop-the-world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effect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The basic idea behind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is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perform rebalancing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*	Incrementally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*	In cooperation</a:t>
            </a:r>
          </a:p>
        </p:txBody>
      </p:sp>
    </p:spTree>
    <p:extLst>
      <p:ext uri="{BB962C8B-B14F-4D97-AF65-F5344CB8AC3E}">
        <p14:creationId xmlns:p14="http://schemas.microsoft.com/office/powerpoint/2010/main" val="38729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KIP - Rebalancing Protocols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KIP : Kafka Improvement Proposals</a:t>
            </a:r>
            <a:endParaRPr lang="en-US" sz="26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KIP-345: Introduce 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static membership protocol to reduce consumer 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rebalances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Released: 2.4.0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Last modified: Sep 09 2019</a:t>
            </a:r>
            <a:endParaRPr lang="en-US" sz="26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KIP-429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: Kafka Consumer Incremental Rebalance 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Protocol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Released: 2.4.0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Last modified: </a:t>
            </a:r>
            <a:r>
              <a:rPr lang="en-US" sz="2600" b="1" dirty="0">
                <a:solidFill>
                  <a:srgbClr val="000000"/>
                </a:solidFill>
                <a:cs typeface="B Nazanin" panose="00000400000000000000" pitchFamily="2" charset="-78"/>
              </a:rPr>
              <a:t>Mar 16 2021</a:t>
            </a:r>
          </a:p>
        </p:txBody>
      </p:sp>
    </p:spTree>
    <p:extLst>
      <p:ext uri="{BB962C8B-B14F-4D97-AF65-F5344CB8AC3E}">
        <p14:creationId xmlns:p14="http://schemas.microsoft.com/office/powerpoint/2010/main" val="34746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 Partition Assignor Strategies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What is it?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Protocol 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to customize how partitions are assigned to the group members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.</a:t>
            </a:r>
            <a:endParaRPr lang="en-US" sz="24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How to configure?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Configurable 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through the </a:t>
            </a:r>
            <a:r>
              <a:rPr lang="en-US" sz="24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property 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B Nazanin" panose="00000400000000000000" pitchFamily="2" charset="-78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B Nazanin" panose="00000400000000000000" pitchFamily="2" charset="-78"/>
              </a:rPr>
              <a:t>		</a:t>
            </a:r>
            <a:r>
              <a:rPr lang="en-US" sz="24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partition.assignment.strategy</a:t>
            </a:r>
            <a:endParaRPr lang="en-US" sz="24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*</a:t>
            </a:r>
            <a:r>
              <a:rPr lang="en-US" sz="24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Built-in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Range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</a:t>
            </a:r>
            <a:r>
              <a:rPr lang="en-US" sz="24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RoundRobin</a:t>
            </a:r>
            <a:endParaRPr lang="en-US" sz="24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400" b="1" dirty="0">
                <a:solidFill>
                  <a:srgbClr val="000000"/>
                </a:solidFill>
                <a:cs typeface="B Nazanin" panose="00000400000000000000" pitchFamily="2" charset="-78"/>
              </a:rPr>
              <a:t>	*	</a:t>
            </a:r>
            <a:r>
              <a:rPr lang="en-US" sz="2400" b="1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StickyAssignor</a:t>
            </a: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55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Specify a Partition Assignor - code snippet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053" y="805865"/>
            <a:ext cx="1145187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Properties props = new Properties();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ConsumerConfig.</a:t>
            </a:r>
            <a:r>
              <a:rPr lang="en-US" sz="20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PARTITION_ASSIGNMENT_STRATEGY_CONFIG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StickyAssignor.class.getName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endParaRPr lang="en-US" sz="26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String&gt; consumer = </a:t>
            </a:r>
            <a:endParaRPr lang="en-US" sz="2600" b="1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new </a:t>
            </a:r>
            <a:r>
              <a:rPr lang="en-US" sz="2600" b="1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&lt;&gt;(props);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600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endParaRPr lang="en-US" sz="2600" b="1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Different strategy Issue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518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All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consumers which belong to the same group must have one common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strategy declared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An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assignment configuration inconsistent with other group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members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org.apache.kafka.common.errors.InconsistentGroupProtocolException: The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group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member’s supported protocols are incompatible with those of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existing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members or first group member tried to join with empty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protocol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or empty protocol list.</a:t>
            </a:r>
          </a:p>
        </p:txBody>
      </p:sp>
    </p:spTree>
    <p:extLst>
      <p:ext uri="{BB962C8B-B14F-4D97-AF65-F5344CB8AC3E}">
        <p14:creationId xmlns:p14="http://schemas.microsoft.com/office/powerpoint/2010/main" val="7640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Range Assignor</a:t>
            </a:r>
            <a:endParaRPr lang="en-US" sz="3200" dirty="0"/>
          </a:p>
        </p:txBody>
      </p:sp>
      <p:pic>
        <p:nvPicPr>
          <p:cNvPr id="15362" name="Picture 2" descr="https://miro.medium.com/max/1010/1*eUNvEg-Ys6YHesg1VIT2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08" y="941984"/>
            <a:ext cx="8333423" cy="469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Round Robin Assignor</a:t>
            </a:r>
            <a:endParaRPr lang="en-US" sz="3200" dirty="0"/>
          </a:p>
        </p:txBody>
      </p:sp>
      <p:pic>
        <p:nvPicPr>
          <p:cNvPr id="16386" name="Picture 2" descr="https://miro.medium.com/max/1010/1*iFqxP31GfiTENF-zY95K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34" y="1005358"/>
            <a:ext cx="8333423" cy="469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Round Robin Assignor with reassignment</a:t>
            </a:r>
          </a:p>
        </p:txBody>
      </p:sp>
      <p:pic>
        <p:nvPicPr>
          <p:cNvPr id="17410" name="Picture 2" descr="https://miro.medium.com/max/1010/1*NvNMEs7cI6R7zzYw3PCgL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13" y="828801"/>
            <a:ext cx="897445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Sticky Assignor</a:t>
            </a:r>
          </a:p>
        </p:txBody>
      </p:sp>
      <p:pic>
        <p:nvPicPr>
          <p:cNvPr id="18434" name="Picture 2" descr="https://miro.medium.com/max/1010/1*9yltZuq9bo5kG-QHb9wdd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30" y="896717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Main Concepts &amp; Terminology</a:t>
            </a:r>
            <a:endParaRPr lang="en-US" sz="3200" dirty="0"/>
          </a:p>
        </p:txBody>
      </p:sp>
      <p:pic>
        <p:nvPicPr>
          <p:cNvPr id="1026" name="Picture 2" descr="Part 1: Apache Kafka for beginners - What is Apache Kafka? - CloudKarafka, Apache  Kafka Message streaming as a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90" y="1047750"/>
            <a:ext cx="9520238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Implementing a Custom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9018" y="849010"/>
            <a:ext cx="116681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 interface </a:t>
            </a:r>
            <a:r>
              <a:rPr lang="en-US" sz="2800" b="1" spc="-25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PartitionAssignor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Subscription </a:t>
            </a:r>
            <a:r>
              <a:rPr lang="en-US" sz="2800" b="1" spc="-25" dirty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(Set&lt;String&gt; topics);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Map&lt;String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Assignment&gt; </a:t>
            </a:r>
            <a:r>
              <a:rPr lang="en-US" sz="2800" b="1" spc="-25" dirty="0" smtClean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assign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</a:p>
          <a:p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Cluster 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metadata, 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Map&lt;String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Subscription&gt; subscriptions);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 </a:t>
            </a:r>
            <a:r>
              <a:rPr lang="en-US" sz="2800" b="1" spc="-25" dirty="0" err="1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onAssignment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(Assignment assignment);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800" b="1" i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i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2800" b="1" spc="-25" dirty="0" smtClean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</a:t>
            </a:r>
            <a:r>
              <a:rPr lang="en-US" sz="2800" b="1" spc="-25" dirty="0">
                <a:solidFill>
                  <a:srgbClr val="92D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b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800" b="1" spc="-25" dirty="0">
                <a:solidFill>
                  <a:srgbClr val="29292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Simple Failover </a:t>
            </a:r>
            <a:r>
              <a:rPr lang="en-US" sz="3200" dirty="0" smtClean="0"/>
              <a:t>strategy</a:t>
            </a:r>
            <a:endParaRPr lang="en-US" sz="3200" b="0" dirty="0"/>
          </a:p>
        </p:txBody>
      </p:sp>
      <p:pic>
        <p:nvPicPr>
          <p:cNvPr id="19458" name="Picture 2" descr="https://miro.medium.com/max/1010/1*f1uYYoOIqkWiwm6xOaFo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41" y="960092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Simple Failover strategy – C1 fails</a:t>
            </a:r>
          </a:p>
        </p:txBody>
      </p:sp>
      <p:pic>
        <p:nvPicPr>
          <p:cNvPr id="20482" name="Picture 2" descr="https://miro.medium.com/max/1010/1*Kzge7H1gLIism9rI710Z_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52" y="869557"/>
            <a:ext cx="8974455" cy="50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9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9 - Clustering </a:t>
            </a:r>
            <a:r>
              <a:rPr lang="en-US" dirty="0"/>
              <a:t>- Replication, </a:t>
            </a:r>
            <a:r>
              <a:rPr lang="en-US" dirty="0" smtClean="0"/>
              <a:t>Leaders and Followers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Four partitions distributed across three brokers</a:t>
            </a:r>
          </a:p>
        </p:txBody>
      </p:sp>
      <p:pic>
        <p:nvPicPr>
          <p:cNvPr id="1026" name="Picture 2" descr="Fig 1. Four partitions distributed across three brok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84" y="1003300"/>
            <a:ext cx="10086975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Producer, Consumer And Leader</a:t>
            </a:r>
          </a:p>
        </p:txBody>
      </p:sp>
      <p:pic>
        <p:nvPicPr>
          <p:cNvPr id="2050" name="Picture 2" descr="KafkaPartitionLeaderFoll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" y="1336674"/>
            <a:ext cx="119062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Partition Fail-Over - Broker 3 dies</a:t>
            </a:r>
          </a:p>
        </p:txBody>
      </p:sp>
      <p:pic>
        <p:nvPicPr>
          <p:cNvPr id="3074" name="Picture 2" descr="Fig 2. Broker 3 dies and the partition 2 follower on broker 2 is elected the new partition lead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116012"/>
            <a:ext cx="10101263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Partition Fail-Over - Broker 1 dies too</a:t>
            </a:r>
          </a:p>
        </p:txBody>
      </p:sp>
      <p:pic>
        <p:nvPicPr>
          <p:cNvPr id="4098" name="Picture 2" descr="Fig 3. One broker left. All leaders on a single broker with zero redundanc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052512"/>
            <a:ext cx="10001250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dirty="0"/>
              <a:t> </a:t>
            </a:r>
            <a:r>
              <a:rPr lang="en-US" sz="3200" dirty="0"/>
              <a:t>Leaders remain on broker 2</a:t>
            </a:r>
          </a:p>
        </p:txBody>
      </p:sp>
      <p:pic>
        <p:nvPicPr>
          <p:cNvPr id="5122" name="Picture 2" descr="Fig 4. Leaders remain on broker 2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104900"/>
            <a:ext cx="100869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Unbalanced leaders after recovery of broker 1 and 3</a:t>
            </a:r>
          </a:p>
        </p:txBody>
      </p:sp>
      <p:pic>
        <p:nvPicPr>
          <p:cNvPr id="6146" name="Picture 2" descr="Fig 5. Unbalanced leaders after recovery of broker 1 and 3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201737"/>
            <a:ext cx="10058400" cy="47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Stream Processing Topology</a:t>
            </a:r>
            <a:endParaRPr lang="en-US" sz="3200" dirty="0"/>
          </a:p>
        </p:txBody>
      </p:sp>
      <p:pic>
        <p:nvPicPr>
          <p:cNvPr id="2050" name="Picture 2" descr="https://kafka.apache.org/10/images/streams-architecture-topolo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09" y="903287"/>
            <a:ext cx="4114800" cy="49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Replica leaders rebalanced</a:t>
            </a:r>
          </a:p>
        </p:txBody>
      </p:sp>
      <p:pic>
        <p:nvPicPr>
          <p:cNvPr id="7170" name="Picture 2" descr="Fig 6. Replica leaders rebalanc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052512"/>
            <a:ext cx="10129838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10 - Broker </a:t>
            </a:r>
            <a:r>
              <a:rPr lang="en-US" dirty="0"/>
              <a:t>– Fail Detection - </a:t>
            </a:r>
            <a:r>
              <a:rPr lang="en-US" dirty="0" smtClean="0"/>
              <a:t>Imbalance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9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Controller </a:t>
            </a:r>
            <a:r>
              <a:rPr lang="en-US" sz="3200" dirty="0"/>
              <a:t>Broker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568806"/>
            <a:ext cx="11451879" cy="551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distributed system must be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coordinated.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*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</a:t>
            </a:r>
            <a:r>
              <a:rPr lang="en-US" sz="28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E</a:t>
            </a:r>
            <a:r>
              <a:rPr lang="en-US" sz="20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vent happens</a:t>
            </a:r>
            <a:r>
              <a:rPr lang="en-US" sz="20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 &amp; </a:t>
            </a:r>
            <a:r>
              <a:rPr lang="en-US" sz="2000" b="1" dirty="0" smtClean="0">
                <a:solidFill>
                  <a:srgbClr val="92D050"/>
                </a:solidFill>
                <a:cs typeface="B Nazanin" panose="00000400000000000000" pitchFamily="2" charset="-78"/>
              </a:rPr>
              <a:t>React </a:t>
            </a:r>
            <a:r>
              <a:rPr lang="en-US" sz="2000" b="1" dirty="0">
                <a:solidFill>
                  <a:srgbClr val="92D050"/>
                </a:solidFill>
                <a:cs typeface="B Nazanin" panose="00000400000000000000" pitchFamily="2" charset="-78"/>
              </a:rPr>
              <a:t>in an organized </a:t>
            </a:r>
            <a:r>
              <a:rPr lang="en-US" sz="2000" b="1" dirty="0" smtClean="0">
                <a:solidFill>
                  <a:srgbClr val="92D050"/>
                </a:solidFill>
                <a:cs typeface="B Nazanin" panose="00000400000000000000" pitchFamily="2" charset="-78"/>
              </a:rPr>
              <a:t>way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It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is a normal broker that simply has additional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responsibility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Additional responsibility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	*	Keeping track of nodes in the cluster</a:t>
            </a:r>
          </a:p>
          <a:p>
            <a:pPr lvl="0"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cs typeface="B Nazanin" panose="00000400000000000000" pitchFamily="2" charset="-78"/>
              </a:rPr>
              <a:t>	*	Handling nodes that leave, join or fail</a:t>
            </a:r>
          </a:p>
          <a:p>
            <a:pPr>
              <a:lnSpc>
                <a:spcPct val="200000"/>
              </a:lnSpc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*	There is always exactly one controller broker in a Kafka cluster.</a:t>
            </a:r>
          </a:p>
        </p:txBody>
      </p:sp>
    </p:spTree>
    <p:extLst>
      <p:ext uri="{BB962C8B-B14F-4D97-AF65-F5344CB8AC3E}">
        <p14:creationId xmlns:p14="http://schemas.microsoft.com/office/powerpoint/2010/main" val="12067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Handle a node leaving the cluster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02" y="813114"/>
            <a:ext cx="6400800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Split </a:t>
            </a:r>
            <a:r>
              <a:rPr lang="en-US" sz="3200" dirty="0" smtClean="0"/>
              <a:t>Brain</a:t>
            </a:r>
            <a:endParaRPr lang="en-US" sz="3200" dirty="0"/>
          </a:p>
        </p:txBody>
      </p:sp>
      <p:pic>
        <p:nvPicPr>
          <p:cNvPr id="2050" name="Picture 2" descr="https://miro.medium.com/max/3736/1*qaLzEy0SKCIv0O9eQR_E9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41437"/>
            <a:ext cx="11387328" cy="404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Split </a:t>
            </a:r>
            <a:r>
              <a:rPr lang="en-US" sz="3200" dirty="0" smtClean="0"/>
              <a:t>Brain </a:t>
            </a:r>
            <a:r>
              <a:rPr lang="en-US" sz="3200" dirty="0"/>
              <a:t>- Broker 2 won the race</a:t>
            </a:r>
          </a:p>
        </p:txBody>
      </p:sp>
      <p:pic>
        <p:nvPicPr>
          <p:cNvPr id="3074" name="Picture 2" descr="https://miro.medium.com/max/3852/1*sAiAkI8rz8W3IqW13no-Y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" y="1325562"/>
            <a:ext cx="11740896" cy="404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0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Broker 3 wake up</a:t>
            </a:r>
          </a:p>
        </p:txBody>
      </p:sp>
      <p:pic>
        <p:nvPicPr>
          <p:cNvPr id="4098" name="Picture 2" descr="https://miro.medium.com/max/3808/1*TSMvyzsTS2DDzOiKUhZS8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29" y="2618965"/>
            <a:ext cx="1088136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Epoch Number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" y="1138236"/>
            <a:ext cx="11304270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11 - Logs </a:t>
            </a:r>
            <a:r>
              <a:rPr lang="en-US" dirty="0"/>
              <a:t>– Compression - </a:t>
            </a:r>
            <a:r>
              <a:rPr lang="en-US" dirty="0" smtClean="0"/>
              <a:t>Retention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Why do I need to reduce message size?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809625"/>
            <a:ext cx="82867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Persistence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507359" y="887075"/>
            <a:ext cx="2805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Don’t fear the file system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 descr="https://deliveryimages.acm.org/10.1145/1570000/1563874/jacobs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587532"/>
            <a:ext cx="11268075" cy="4537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1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Message Format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776287"/>
            <a:ext cx="3926681" cy="5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Lingering</a:t>
            </a:r>
          </a:p>
        </p:txBody>
      </p:sp>
      <p:pic>
        <p:nvPicPr>
          <p:cNvPr id="3" name="Picture 2" descr="https://miro.medium.com/max/1200/1*dHpI09NVz8A-eLS2Eep9Lg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795020"/>
            <a:ext cx="7620000" cy="522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55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Without Lingering  VS Using Lingering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809625"/>
            <a:ext cx="658368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Compression</a:t>
            </a:r>
          </a:p>
        </p:txBody>
      </p:sp>
      <p:pic>
        <p:nvPicPr>
          <p:cNvPr id="3" name="Picture 2" descr="https://miro.medium.com/max/2202/1*-GFe7DFNSUgPBqPXScVTgg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09" y="820736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3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Support for </a:t>
            </a:r>
            <a:r>
              <a:rPr lang="en-US" sz="3200" dirty="0" err="1"/>
              <a:t>Zstandard</a:t>
            </a:r>
            <a:r>
              <a:rPr lang="en-US" sz="3200" dirty="0"/>
              <a:t> Compression (KIP-110)</a:t>
            </a:r>
          </a:p>
        </p:txBody>
      </p:sp>
      <p:pic>
        <p:nvPicPr>
          <p:cNvPr id="5" name="Picture 4" descr="https://miro.medium.com/max/2805/1*SA8DrSo1NqboDQ1dnHSlT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834832"/>
            <a:ext cx="8229600" cy="2826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Schema</a:t>
            </a:r>
          </a:p>
        </p:txBody>
      </p:sp>
      <p:pic>
        <p:nvPicPr>
          <p:cNvPr id="3" name="Picture 2" descr="https://miro.medium.com/max/2430/1*AzqhutVVldHe3htH8oKzXw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10590"/>
            <a:ext cx="9836944" cy="5019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93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725" y="838199"/>
            <a:ext cx="1161097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Lingering needs you wait a bit more to gather more records.</a:t>
            </a:r>
          </a:p>
          <a:p>
            <a:pPr marL="457200" marR="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Compression uses more CPU usage but will reduce the amount of IO.</a:t>
            </a:r>
          </a:p>
          <a:p>
            <a:pPr marL="457200" marR="0" lvl="0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Using Avro impose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Dependency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on clients (consumer and producer) </a:t>
            </a: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have Confluent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Schema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Registry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to keep the schema of the records</a:t>
            </a:r>
            <a:r>
              <a:rPr lang="en-US" spc="-5" dirty="0">
                <a:solidFill>
                  <a:srgbClr val="292929"/>
                </a:solidFill>
                <a:latin typeface="Georgia" panose="020405020504050203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36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Retention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76287"/>
            <a:ext cx="780288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Time Based Retention</a:t>
            </a:r>
          </a:p>
        </p:txBody>
      </p:sp>
      <p:pic>
        <p:nvPicPr>
          <p:cNvPr id="3" name="Picture 2" descr="https://miro.medium.com/max/2511/1*cvs2JL2DboFZRQm4oOW1v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" y="1544320"/>
            <a:ext cx="11161395" cy="330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Size Based Retention</a:t>
            </a:r>
          </a:p>
        </p:txBody>
      </p:sp>
      <p:pic>
        <p:nvPicPr>
          <p:cNvPr id="3" name="Picture 2" descr="https://miro.medium.com/max/2508/1*3mfYuxmYsBGwiGxSSG16q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2440941"/>
            <a:ext cx="11148060" cy="188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6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 Messages </a:t>
            </a:r>
            <a:r>
              <a:rPr lang="en-US" dirty="0"/>
              <a:t>– Metadata- Schema</a:t>
            </a:r>
          </a:p>
        </p:txBody>
      </p:sp>
    </p:spTree>
    <p:extLst>
      <p:ext uri="{BB962C8B-B14F-4D97-AF65-F5344CB8AC3E}">
        <p14:creationId xmlns:p14="http://schemas.microsoft.com/office/powerpoint/2010/main" val="842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 Cleanup Policies</a:t>
            </a:r>
          </a:p>
        </p:txBody>
      </p:sp>
      <p:pic>
        <p:nvPicPr>
          <p:cNvPr id="3" name="Picture 2" descr="https://miro.medium.com/max/960/1*9MAKnBvMzNMVAEq8Ev6ZP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6" y="1195070"/>
            <a:ext cx="9144000" cy="3929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6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Compact Policy</a:t>
            </a:r>
          </a:p>
        </p:txBody>
      </p:sp>
      <p:pic>
        <p:nvPicPr>
          <p:cNvPr id="3" name="Picture 2" descr="https://miro.medium.com/max/888/1*tDbhO-NIaw-K4ZoithCbq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6" y="1072515"/>
            <a:ext cx="7330440" cy="4940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9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Log Cleaner</a:t>
            </a:r>
          </a:p>
        </p:txBody>
      </p:sp>
      <p:pic>
        <p:nvPicPr>
          <p:cNvPr id="3" name="Picture 2" descr="https://miro.medium.com/max/998/1*1Dl85qNxFPji1cS6Qnhvz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91" y="1945321"/>
            <a:ext cx="9501188" cy="298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4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FAQ – Log Cleaner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04851" y="954852"/>
            <a:ext cx="10877549" cy="3880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Log Cleaner impacts Read performance?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offset of message gets changed after compaction?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Log Cleaner also deletes Tombstone messages?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Does order of messages gets changed after compaction?</a:t>
            </a:r>
          </a:p>
        </p:txBody>
      </p:sp>
    </p:spTree>
    <p:extLst>
      <p:ext uri="{BB962C8B-B14F-4D97-AF65-F5344CB8AC3E}">
        <p14:creationId xmlns:p14="http://schemas.microsoft.com/office/powerpoint/2010/main" val="345513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12 - Security </a:t>
            </a:r>
            <a:r>
              <a:rPr lang="en-US" dirty="0"/>
              <a:t>– TLS – Authentication -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5570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need for security</a:t>
            </a:r>
          </a:p>
        </p:txBody>
      </p:sp>
      <p:pic>
        <p:nvPicPr>
          <p:cNvPr id="7170" name="Picture 2" descr="Why do I need home security - Why DoWhy 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220787"/>
            <a:ext cx="4876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Problems </a:t>
            </a:r>
            <a:r>
              <a:rPr lang="en-US" sz="3200" dirty="0"/>
              <a:t>Security is solving</a:t>
            </a:r>
          </a:p>
        </p:txBody>
      </p:sp>
      <p:pic>
        <p:nvPicPr>
          <p:cNvPr id="8196" name="Picture 4" descr="Security Authentication vs. Authorization | A Quick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630362"/>
            <a:ext cx="87058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Encryption </a:t>
            </a:r>
          </a:p>
        </p:txBody>
      </p:sp>
      <p:pic>
        <p:nvPicPr>
          <p:cNvPr id="9220" name="Picture 4" descr="Wire encryption using SSL - Building Data Streaming Applications with  Apache Kafka [Book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71" y="1017587"/>
            <a:ext cx="90582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Authentication </a:t>
            </a:r>
          </a:p>
        </p:txBody>
      </p:sp>
      <p:pic>
        <p:nvPicPr>
          <p:cNvPr id="10244" name="Picture 4" descr="https://miro.medium.com/max/1353/1*VJV04WPxH8cvmPQtUF664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8" y="1852612"/>
            <a:ext cx="11598593" cy="26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Authorization </a:t>
            </a:r>
          </a:p>
        </p:txBody>
      </p:sp>
      <p:pic>
        <p:nvPicPr>
          <p:cNvPr id="11266" name="Picture 2" descr="https://miro.medium.com/max/1353/1*hsiP1XG75y0fLd68zuyF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9" y="1781176"/>
            <a:ext cx="11598593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8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Metadata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94425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 rtl="0">
              <a:buNone/>
            </a:pPr>
            <a:r>
              <a:rPr lang="en-US" sz="3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Use </a:t>
            </a:r>
            <a:r>
              <a:rPr lang="en-US" sz="3600" b="1" dirty="0">
                <a:solidFill>
                  <a:srgbClr val="000000"/>
                </a:solidFill>
                <a:cs typeface="B Nazanin" panose="00000400000000000000" pitchFamily="2" charset="-78"/>
              </a:rPr>
              <a:t>the power of record headers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39" y="1801504"/>
            <a:ext cx="6264322" cy="40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a-IR" dirty="0" smtClean="0"/>
              <a:t>زمستان – 1399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Schema</a:t>
            </a:r>
            <a:endParaRPr lang="en-US" sz="3200" dirty="0"/>
          </a:p>
        </p:txBody>
      </p:sp>
      <p:pic>
        <p:nvPicPr>
          <p:cNvPr id="4098" name="Picture 2" descr="Serialization and Deseri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59" y="1283481"/>
            <a:ext cx="8572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4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</a:t>
            </a:r>
            <a:r>
              <a:rPr lang="en-US" sz="3200" dirty="0" err="1" smtClean="0"/>
              <a:t>Serializer</a:t>
            </a:r>
            <a:r>
              <a:rPr lang="en-US" sz="3200" dirty="0" smtClean="0"/>
              <a:t> &amp; </a:t>
            </a:r>
            <a:r>
              <a:rPr lang="en-US" sz="3200" dirty="0" err="1" smtClean="0"/>
              <a:t>Deserializer</a:t>
            </a:r>
            <a:endParaRPr lang="en-US" sz="3200" dirty="0"/>
          </a:p>
        </p:txBody>
      </p:sp>
      <p:pic>
        <p:nvPicPr>
          <p:cNvPr id="5122" name="Picture 2" descr="Implementation Methods for Kafka Serialization and Deseri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59" y="1163129"/>
            <a:ext cx="8572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err="1" smtClean="0"/>
              <a:t>Serializer</a:t>
            </a:r>
            <a:r>
              <a:rPr lang="en-US" sz="3200" dirty="0" smtClean="0"/>
              <a:t> Interface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531153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Serializer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extends Closeable {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configure(Map&lt;String, ?&gt; var1,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byte[] serialize(String var1, T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void close();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09728" indent="0" algn="ctr" rtl="0">
              <a:buNone/>
            </a:pPr>
            <a:endParaRPr lang="en-US" sz="36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72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Configuration and </a:t>
            </a:r>
            <a:r>
              <a:rPr lang="en-US" dirty="0" smtClean="0"/>
              <a:t>Dependency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a-IR" dirty="0" smtClean="0"/>
              <a:t>6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Consumers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dirty="0" smtClean="0"/>
              <a:t>5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Messages - Order </a:t>
            </a:r>
            <a:r>
              <a:rPr lang="en-US" dirty="0"/>
              <a:t>and Delivery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dirty="0" smtClean="0"/>
              <a:t>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Messages – Metadata- Schema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dirty="0" smtClean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Primary Element</a:t>
            </a:r>
            <a:r>
              <a:rPr lang="en-US" dirty="0"/>
              <a:t>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smtClean="0"/>
              <a:t>۲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- Architecture  - Concept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a-IR" smtClean="0"/>
              <a:t>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err="1"/>
              <a:t>Deserializer</a:t>
            </a:r>
            <a:r>
              <a:rPr lang="en-US" sz="3200" dirty="0"/>
              <a:t> Interface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857251"/>
            <a:ext cx="11777364" cy="531153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extends Closeable {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configure(Map&lt;String, ?&gt; var1,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var1, byte[] var2);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close();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33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717060"/>
            <a:ext cx="11777364" cy="417877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User {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728" indent="0" algn="l" rtl="0">
              <a:buNone/>
            </a:pP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</a:p>
          <a:p>
            <a:pPr marL="109728" indent="0" algn="l" rtl="0">
              <a:buNone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Getter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Setter</a:t>
            </a:r>
          </a:p>
          <a:p>
            <a:pPr marL="109728" indent="0" algn="l" rtl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03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266684"/>
            <a:ext cx="11777364" cy="4820218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configure(Map&lt;String, ?&gt; map,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b) {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public byte[] serialize(String arg0, User arg1)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ObjectMapper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writeValueAsString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(arg1).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public void close() {</a:t>
            </a: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826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Example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310227"/>
            <a:ext cx="11777364" cy="4568059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void close()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void configure(Map&lt;String, ?&gt; arg0,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arg1)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@Override public User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arg0, byte[] arg1) {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new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ObjectMapper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readValue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(arg1,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User.class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8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Producer and Consumer Configuration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8" y="1571485"/>
            <a:ext cx="11777364" cy="4263257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Producer side</a:t>
            </a:r>
          </a:p>
          <a:p>
            <a:pPr marL="109728" indent="0" algn="l" rtl="0">
              <a:buNone/>
            </a:pP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value.serializer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com.isc.nps.npsd.kafka.serializers.UserSerializer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 algn="l" rtl="0"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//Consumer side</a:t>
            </a:r>
          </a:p>
          <a:p>
            <a:pPr marL="109728" indent="0" algn="l" rtl="0">
              <a:buNone/>
            </a:pP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props.put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value.deserializer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109728" indent="0" algn="l" rtl="0"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com.isc.nps.npsd.kafka.deserializer.UserDeserializer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359471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4 - Messages </a:t>
            </a:r>
            <a:r>
              <a:rPr lang="en-US" dirty="0"/>
              <a:t>- Order and Delivery </a:t>
            </a:r>
          </a:p>
        </p:txBody>
      </p:sp>
    </p:spTree>
    <p:extLst>
      <p:ext uri="{BB962C8B-B14F-4D97-AF65-F5344CB8AC3E}">
        <p14:creationId xmlns:p14="http://schemas.microsoft.com/office/powerpoint/2010/main" val="88383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59" y="845230"/>
            <a:ext cx="2933700" cy="119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59" y="2760436"/>
            <a:ext cx="24384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25" y="2760436"/>
            <a:ext cx="1428750" cy="2952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9018" y="120649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 eaLnBrk="1" latinLnBrk="0" hangingPunct="1">
              <a:spcBef>
                <a:spcPct val="0"/>
              </a:spcBef>
              <a:buNone/>
              <a:defRPr kumimoji="0" sz="2200" b="1" kern="1200" spc="-100" baseline="0">
                <a:solidFill>
                  <a:srgbClr val="000000"/>
                </a:solidFill>
                <a:effectLst/>
                <a:latin typeface="+mn-lt"/>
                <a:ea typeface="+mj-ea"/>
                <a:cs typeface="B Nazanin" panose="00000400000000000000" pitchFamily="2" charset="-78"/>
              </a:defRPr>
            </a:lvl1pPr>
          </a:lstStyle>
          <a:p>
            <a:pPr algn="l"/>
            <a:r>
              <a:rPr lang="en-US" sz="3200" dirty="0" smtClean="0"/>
              <a:t>Message Order - Single Partitioning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Order - Multiple Partitioning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11" y="912375"/>
            <a:ext cx="2952750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6" y="3177494"/>
            <a:ext cx="2552700" cy="2990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206" y="2929844"/>
            <a:ext cx="2962275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27" y="2552472"/>
            <a:ext cx="5173362" cy="36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Message Order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817332" y="797486"/>
            <a:ext cx="6166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cs typeface="B Nazanin" panose="00000400000000000000" pitchFamily="2" charset="-78"/>
              </a:rPr>
              <a:t>How to achieve strict </a:t>
            </a:r>
            <a:r>
              <a:rPr lang="en-US" sz="36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ordering?</a:t>
            </a:r>
            <a:endParaRPr lang="en-US" sz="3600" b="1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018" y="2054164"/>
            <a:ext cx="1169704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Most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businesses require things to be in the correct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order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You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must use only one 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partition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Prefer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messages to be ordered based on a certain property in the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message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Use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multiple partitions and still reach the result you wish</a:t>
            </a:r>
          </a:p>
        </p:txBody>
      </p:sp>
    </p:spTree>
    <p:extLst>
      <p:ext uri="{BB962C8B-B14F-4D97-AF65-F5344CB8AC3E}">
        <p14:creationId xmlns:p14="http://schemas.microsoft.com/office/powerpoint/2010/main" val="23743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  <p:pic>
        <p:nvPicPr>
          <p:cNvPr id="13316" name="Picture 4" descr="https://dv-website.s3.amazonaws.com/uploads/2020/03/032020_pic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84" y="930877"/>
            <a:ext cx="10272584" cy="50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2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Security – TLS – Authentication - Authorization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a-IR" dirty="0" smtClean="0"/>
              <a:t>12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Logs – Compression - Retention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dirty="0" smtClean="0"/>
              <a:t>11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Broker – Fail Detection - Imbalance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dirty="0" smtClean="0"/>
              <a:t>10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Clustering - </a:t>
            </a:r>
            <a:r>
              <a:rPr lang="en-US" dirty="0" smtClean="0"/>
              <a:t>Replication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dirty="0" smtClean="0"/>
              <a:t>9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- </a:t>
            </a:r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dirty="0" smtClean="0"/>
              <a:t>8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 – </a:t>
            </a:r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a-IR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  <p:pic>
        <p:nvPicPr>
          <p:cNvPr id="15362" name="Picture 2" descr="https://dv-website.s3.amazonaws.com/uploads/2020/03/032020_pic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03" y="811469"/>
            <a:ext cx="7835243" cy="5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07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dv-website.s3.amazonaws.com/uploads/2020/03/032020_pic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77" y="1007958"/>
            <a:ext cx="9505515" cy="45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562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dv-website.s3.amazonaws.com/uploads/2020/03/032020_pic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22" y="791176"/>
            <a:ext cx="7821470" cy="57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4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v-website.s3.amazonaws.com/uploads/2020/03/032020_pic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50" y="773719"/>
            <a:ext cx="7370963" cy="57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72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dv-website.s3.amazonaws.com/uploads/2020/03/032020_pic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74" y="869318"/>
            <a:ext cx="7590940" cy="548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29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v-website.s3.amazonaws.com/uploads/2020/03/032020_pic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18" y="845708"/>
            <a:ext cx="6728798" cy="54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8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v-website.s3.amazonaws.com/uploads/2020/03/032020_pic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16" y="935086"/>
            <a:ext cx="8797786" cy="52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- Keying  and Partition Rebalancing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68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Message Order </a:t>
            </a:r>
            <a:r>
              <a:rPr lang="en-US" sz="3200" dirty="0"/>
              <a:t>-  Ensuring that Data is Always Sent in Order</a:t>
            </a:r>
          </a:p>
        </p:txBody>
      </p:sp>
      <p:pic>
        <p:nvPicPr>
          <p:cNvPr id="22530" name="Picture 2" descr="https://dv-website.s3.amazonaws.com/uploads/2020/03/032020_pic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54" y="814350"/>
            <a:ext cx="7660316" cy="56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Message Delivery and Durability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83786"/>
            <a:ext cx="11729246" cy="5038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For Data Durability</a:t>
            </a:r>
          </a:p>
          <a:p>
            <a:pPr lvl="1" algn="l" rtl="0"/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Producer configuration setting “</a:t>
            </a:r>
            <a:r>
              <a:rPr lang="en-US" sz="18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“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 specifies  how many acknowledgement receives </a:t>
            </a:r>
          </a:p>
          <a:p>
            <a:pPr lvl="1" algn="l" rtl="0"/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To consider record / event delivered to the broker.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“</a:t>
            </a:r>
            <a:r>
              <a:rPr lang="en-US" sz="20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” options choose 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none</a:t>
            </a:r>
          </a:p>
          <a:p>
            <a:pPr lvl="1" algn="l" rtl="0"/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One</a:t>
            </a:r>
          </a:p>
          <a:p>
            <a:pPr lvl="1" algn="l" rtl="0"/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558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- replication</a:t>
            </a:r>
            <a:endParaRPr lang="en-US" sz="3200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92250"/>
            <a:ext cx="11430000" cy="306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Introduction </a:t>
            </a:r>
            <a:r>
              <a:rPr lang="en-US" dirty="0"/>
              <a:t>- Architecture  and Concept</a:t>
            </a:r>
          </a:p>
        </p:txBody>
      </p:sp>
    </p:spTree>
    <p:extLst>
      <p:ext uri="{BB962C8B-B14F-4D97-AF65-F5344CB8AC3E}">
        <p14:creationId xmlns:p14="http://schemas.microsoft.com/office/powerpoint/2010/main" val="289739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– </a:t>
            </a:r>
            <a:r>
              <a:rPr lang="en-US" sz="3200" dirty="0" err="1" smtClean="0"/>
              <a:t>isr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58913"/>
            <a:ext cx="11430000" cy="37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5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0</a:t>
            </a:r>
            <a:endParaRPr lang="en-US" sz="3200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62088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1</a:t>
            </a:r>
            <a:endParaRPr lang="en-US" sz="3200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97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9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all</a:t>
            </a:r>
            <a:endParaRPr lang="en-US" sz="3200" dirty="0"/>
          </a:p>
        </p:txBody>
      </p:sp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49066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747838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 err="1" smtClean="0"/>
              <a:t>acks</a:t>
            </a:r>
            <a:r>
              <a:rPr lang="en-US" sz="3200" dirty="0" smtClean="0"/>
              <a:t> = all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324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7170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5097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910703"/>
            <a:ext cx="11430000" cy="28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Message Delivery and Durability – </a:t>
            </a:r>
            <a:r>
              <a:rPr lang="en-US" sz="3200" dirty="0"/>
              <a:t>Minimum In-Sync Replica</a:t>
            </a: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9" y="1814513"/>
            <a:ext cx="11430000" cy="30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7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Processing Guarantees – Issues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09650"/>
            <a:ext cx="11173912" cy="309279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5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How </a:t>
            </a:r>
            <a:r>
              <a:rPr lang="en-US" sz="3500" dirty="0">
                <a:solidFill>
                  <a:srgbClr val="000000"/>
                </a:solidFill>
                <a:cs typeface="B Nazanin" panose="00000400000000000000" pitchFamily="2" charset="-78"/>
              </a:rPr>
              <a:t>do we guarantee all messages are processed</a:t>
            </a:r>
            <a:r>
              <a:rPr lang="en-US" sz="35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?</a:t>
            </a:r>
          </a:p>
          <a:p>
            <a:pPr algn="l" rtl="0"/>
            <a:endParaRPr lang="en-US" sz="35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None/>
            </a:pPr>
            <a:endParaRPr lang="en-US" sz="35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500" dirty="0">
                <a:solidFill>
                  <a:srgbClr val="000000"/>
                </a:solidFill>
                <a:cs typeface="B Nazanin" panose="00000400000000000000" pitchFamily="2" charset="-78"/>
              </a:rPr>
              <a:t>How do we avoid or handle duplicate messages?</a:t>
            </a:r>
          </a:p>
        </p:txBody>
      </p:sp>
    </p:spTree>
    <p:extLst>
      <p:ext uri="{BB962C8B-B14F-4D97-AF65-F5344CB8AC3E}">
        <p14:creationId xmlns:p14="http://schemas.microsoft.com/office/powerpoint/2010/main" val="19115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Processing Guarantees – Concept </a:t>
            </a:r>
            <a:endParaRPr lang="en-US" sz="3200" dirty="0"/>
          </a:p>
        </p:txBody>
      </p:sp>
      <p:pic>
        <p:nvPicPr>
          <p:cNvPr id="2050" name="Picture 2" descr="https://cdn-images-1.medium.com/max/1600/0*v6N46N0In8z-j1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34" y="1116012"/>
            <a:ext cx="874395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1377" y="1034320"/>
            <a:ext cx="11705250" cy="5057561"/>
          </a:xfrm>
        </p:spPr>
        <p:txBody>
          <a:bodyPr/>
          <a:lstStyle/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/>
              <a:t>C</a:t>
            </a:r>
            <a:r>
              <a:rPr lang="en-US" sz="3200" dirty="0" smtClean="0"/>
              <a:t>ommunity</a:t>
            </a:r>
            <a:r>
              <a:rPr lang="en-US" sz="3200" dirty="0"/>
              <a:t>  </a:t>
            </a:r>
            <a:endParaRPr lang="fa-IR" sz="3200" dirty="0" smtClean="0"/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Distributed event </a:t>
            </a:r>
            <a:r>
              <a:rPr lang="en-US" sz="3200" dirty="0"/>
              <a:t>streaming platform </a:t>
            </a:r>
            <a:endParaRPr lang="fa-IR" sz="3200" dirty="0" smtClean="0"/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Capable </a:t>
            </a:r>
            <a:r>
              <a:rPr lang="en-US" sz="3200" dirty="0"/>
              <a:t>of handling trillions of events a </a:t>
            </a:r>
            <a:r>
              <a:rPr lang="en-US" sz="3200" dirty="0" smtClean="0"/>
              <a:t>day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/>
              <a:t> </a:t>
            </a:r>
            <a:r>
              <a:rPr lang="en-US" sz="3200" dirty="0" smtClean="0"/>
              <a:t>Based </a:t>
            </a:r>
            <a:r>
              <a:rPr lang="en-US" sz="3200" dirty="0"/>
              <a:t>on an abstraction of a distributed commit </a:t>
            </a:r>
            <a:r>
              <a:rPr lang="en-US" sz="3200" dirty="0" smtClean="0"/>
              <a:t>log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3200" dirty="0" smtClean="0"/>
              <a:t>Created </a:t>
            </a:r>
            <a:r>
              <a:rPr lang="en-US" sz="3200" dirty="0"/>
              <a:t>and open sourced by LinkedIn in </a:t>
            </a:r>
            <a:r>
              <a:rPr lang="en-US" sz="3200" dirty="0" smtClean="0"/>
              <a:t>2011</a:t>
            </a:r>
          </a:p>
          <a:p>
            <a:pPr algn="l" rtl="0"/>
            <a:endParaRPr lang="fa-IR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657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5 -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&amp; Consumer Group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9" y="1009650"/>
            <a:ext cx="4937868" cy="489585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Topic 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Producer - Tail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– Own Place</a:t>
            </a: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Scale - 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Partition </a:t>
            </a: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Consumer Group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Old - Zookeeper for Group Management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New – Group Coordination Protocol</a:t>
            </a: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pic>
        <p:nvPicPr>
          <p:cNvPr id="1026" name="Picture 2" descr="Figure 1: Consumer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03" y="1009649"/>
            <a:ext cx="6906397" cy="39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Position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69" y="1733550"/>
            <a:ext cx="1104138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Offset Storage</a:t>
            </a:r>
            <a:endParaRPr lang="en-US" sz="3200" dirty="0"/>
          </a:p>
        </p:txBody>
      </p:sp>
      <p:pic>
        <p:nvPicPr>
          <p:cNvPr id="2050" name="Picture 2" descr="Kafka Cluster | Broker | Application | OffsetCommitRequ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8" y="1062681"/>
            <a:ext cx="11664776" cy="43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Describe  using CLI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21"/>
            <a:ext cx="12061508" cy="18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– Lag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19018" y="1009650"/>
            <a:ext cx="10490171" cy="489585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Key Performance Indicator  - KPI </a:t>
            </a:r>
          </a:p>
          <a:p>
            <a:pPr algn="l" rtl="0"/>
            <a:endParaRPr lang="en-US" sz="26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Delta between last committed to last produces</a:t>
            </a:r>
          </a:p>
          <a:p>
            <a:pPr algn="l" rtl="0"/>
            <a:endParaRPr lang="en-US" sz="26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26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Keep lag to minimum</a:t>
            </a:r>
          </a:p>
          <a:p>
            <a:pPr algn="l" rtl="0"/>
            <a:endParaRPr lang="en-US" sz="26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Persistence is based on retention</a:t>
            </a:r>
          </a:p>
          <a:p>
            <a:pPr algn="l" rtl="0"/>
            <a:endParaRPr lang="en-US" sz="26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 Lag persists</a:t>
            </a:r>
          </a:p>
          <a:p>
            <a:pPr lvl="1" algn="l" rtl="0"/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/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Lose data at some point in time</a:t>
            </a:r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88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Lag Explore</a:t>
            </a:r>
            <a:endParaRPr lang="en-US" sz="32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219018" y="838200"/>
            <a:ext cx="11601507" cy="510540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Lag </a:t>
            </a: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Exporter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native Kubernetes support 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contained time-based 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lag 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monitoring</a:t>
            </a:r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Burrow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Burrow is an active LinkedIn project 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Has an active community</a:t>
            </a: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Remora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Was created 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after </a:t>
            </a:r>
            <a:r>
              <a:rPr lang="en-US" sz="1800" dirty="0" err="1">
                <a:solidFill>
                  <a:srgbClr val="000000"/>
                </a:solidFill>
                <a:cs typeface="B Nazanin" panose="00000400000000000000" pitchFamily="2" charset="-78"/>
              </a:rPr>
              <a:t>Zalando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spent some time using Burrow. </a:t>
            </a:r>
            <a:endParaRPr lang="en-US" sz="18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Has </a:t>
            </a:r>
            <a:r>
              <a:rPr lang="en-US" sz="1800" dirty="0" err="1">
                <a:solidFill>
                  <a:srgbClr val="000000"/>
                </a:solidFill>
                <a:cs typeface="B Nazanin" panose="00000400000000000000" pitchFamily="2" charset="-78"/>
              </a:rPr>
              <a:t>Datadog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and </a:t>
            </a:r>
            <a:r>
              <a:rPr lang="en-US" sz="1800" dirty="0" err="1" smtClean="0">
                <a:solidFill>
                  <a:srgbClr val="000000"/>
                </a:solidFill>
                <a:cs typeface="B Nazanin" panose="00000400000000000000" pitchFamily="2" charset="-78"/>
              </a:rPr>
              <a:t>CloudWatch</a:t>
            </a:r>
            <a:r>
              <a:rPr lang="en-US" sz="1800" dirty="0">
                <a:solidFill>
                  <a:srgbClr val="000000"/>
                </a:solidFill>
                <a:cs typeface="B Nazanin" panose="00000400000000000000" pitchFamily="2" charset="-78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integration</a:t>
            </a:r>
            <a:endParaRPr lang="en-US" sz="18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marL="109728" indent="0" algn="l" rtl="0">
              <a:buFont typeface="Georgia"/>
              <a:buNone/>
            </a:pP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89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/>
              <a:t>Burrow dashboards</a:t>
            </a:r>
          </a:p>
        </p:txBody>
      </p:sp>
      <p:pic>
        <p:nvPicPr>
          <p:cNvPr id="5122" name="Picture 2" descr="Lag By Number | Produce vs. Consu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444625"/>
            <a:ext cx="11565255" cy="367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More Important – Time-Based </a:t>
            </a:r>
            <a:endParaRPr lang="en-US" sz="3200" dirty="0"/>
          </a:p>
        </p:txBody>
      </p:sp>
      <p:pic>
        <p:nvPicPr>
          <p:cNvPr id="8194" name="Picture 2" descr="TimeLag exponentialWeightedMoving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8" y="1749425"/>
            <a:ext cx="11702857" cy="339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Lag – Time Lag</a:t>
            </a:r>
            <a:endParaRPr lang="en-US" sz="3200" dirty="0"/>
          </a:p>
        </p:txBody>
      </p:sp>
      <p:pic>
        <p:nvPicPr>
          <p:cNvPr id="9218" name="Picture 2" descr="Diff (Last_Consumed, Last_Produced) | Producer 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34" y="2230437"/>
            <a:ext cx="95250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61247"/>
            <a:ext cx="8543925" cy="466332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 algn="ctr">
              <a:buNone/>
            </a:pPr>
            <a:r>
              <a:rPr lang="en-US" dirty="0"/>
              <a:t>Where Apache Kafka fits in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4" name="AutoShape 2" descr="Where Kafka fits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mages.ctfassets.net/8vofjvai1hpv/44dWd6zER4khIrMsHfYUW8/da88fd9313b7b4c9750f564c7374ce0d/where_apache_fits_in.png?w=960&amp;fl=progressive&amp;q=5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Consumer Lag – Time Lag - Visual</a:t>
            </a:r>
            <a:endParaRPr lang="en-US" sz="3200" dirty="0"/>
          </a:p>
        </p:txBody>
      </p:sp>
      <p:pic>
        <p:nvPicPr>
          <p:cNvPr id="10242" name="Picture 2" descr="Timeline | Consumer | Lag | Produ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4" y="1363662"/>
            <a:ext cx="11430000" cy="40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1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/>
            <a:r>
              <a:rPr lang="en-US" sz="3200" dirty="0" smtClean="0"/>
              <a:t>Consumer - Over and </a:t>
            </a:r>
            <a:r>
              <a:rPr lang="en-US" sz="3200" dirty="0"/>
              <a:t>Under </a:t>
            </a:r>
            <a:r>
              <a:rPr lang="en-US" sz="3200" dirty="0" smtClean="0"/>
              <a:t>Consumption</a:t>
            </a:r>
            <a:endParaRPr lang="en-US" sz="3200" dirty="0"/>
          </a:p>
        </p:txBody>
      </p:sp>
      <p:pic>
        <p:nvPicPr>
          <p:cNvPr id="1028" name="Picture 4" descr="https://docs.cloudera.com/cdf-datahub/7.0.2/monitoring-end-to-end-latency/images/smm-messages-consume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19362"/>
            <a:ext cx="11894820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6 - Configuration </a:t>
            </a:r>
            <a:r>
              <a:rPr lang="en-US" dirty="0"/>
              <a:t>and </a:t>
            </a:r>
            <a:r>
              <a:rPr lang="en-US" dirty="0" smtClean="0"/>
              <a:t>Dependency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Dependency - Zookeeper</a:t>
            </a:r>
            <a:endParaRPr lang="en-US" sz="3200" dirty="0"/>
          </a:p>
        </p:txBody>
      </p:sp>
      <p:pic>
        <p:nvPicPr>
          <p:cNvPr id="1026" name="Picture 2" descr="Requirement of ZooKeeper in Kaf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09" y="1087437"/>
            <a:ext cx="914400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0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Zookeeper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78" y="916832"/>
            <a:ext cx="75723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Client  / Server Architecture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6" y="1857375"/>
            <a:ext cx="110585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Design Goals of Zookeeper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21" y="1481137"/>
            <a:ext cx="9553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b="0" dirty="0"/>
              <a:t>Data Model in </a:t>
            </a:r>
            <a:r>
              <a:rPr lang="en-US" sz="3200" b="0" dirty="0" err="1" smtClean="0"/>
              <a:t>ZooKeeper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1" y="1182687"/>
            <a:ext cx="7839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6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b="0" dirty="0"/>
              <a:t>Zookeeper </a:t>
            </a:r>
            <a:r>
              <a:rPr lang="en-US" sz="3200" b="0" dirty="0" err="1" smtClean="0"/>
              <a:t>ZNodes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71" y="958850"/>
            <a:ext cx="63912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5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Versions</a:t>
            </a:r>
            <a:endParaRPr lang="en-US" sz="3200" dirty="0"/>
          </a:p>
        </p:txBody>
      </p:sp>
      <p:pic>
        <p:nvPicPr>
          <p:cNvPr id="1026" name="Picture 2" descr="ver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7" y="939543"/>
            <a:ext cx="41433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rror ve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939543"/>
            <a:ext cx="41338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eption err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13" y="3625495"/>
            <a:ext cx="8535591" cy="22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Usage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31377" y="1034320"/>
            <a:ext cx="11729246" cy="5038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0" algn="ctr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110000"/>
              <a:buNone/>
            </a:pP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Thousands of companies are built on Kafka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552575"/>
            <a:ext cx="9725025" cy="3752850"/>
          </a:xfrm>
          <a:prstGeom prst="rect">
            <a:avLst/>
          </a:prstGeom>
        </p:spPr>
      </p:pic>
      <p:pic>
        <p:nvPicPr>
          <p:cNvPr id="1026" name="Picture 2" descr="https://cdn.mos.cms.futurecdn.net/5ij5qdSHFzJ2piPRuoTL5F-320-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133" y="4897606"/>
            <a:ext cx="1077912" cy="6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– Watches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038381"/>
            <a:ext cx="9677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Zookeeper - Quorums</a:t>
            </a:r>
            <a:endParaRPr lang="en-US" sz="3200" dirty="0"/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626" y="1005591"/>
            <a:ext cx="665416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1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Hardware of Zookeeper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638300"/>
            <a:ext cx="4829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Zookeeper - Monitoring</a:t>
            </a:r>
          </a:p>
        </p:txBody>
      </p:sp>
      <p:pic>
        <p:nvPicPr>
          <p:cNvPr id="3074" name="Picture 2" descr="ZooKeeper in Kaf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59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Requirement</a:t>
            </a:r>
            <a:endParaRPr lang="en-US" sz="3200" dirty="0"/>
          </a:p>
        </p:txBody>
      </p:sp>
      <p:pic>
        <p:nvPicPr>
          <p:cNvPr id="3074" name="Picture 2" descr="Intel Xeon X5365 3.0GHz (Clovertow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56" y="980839"/>
            <a:ext cx="22479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36" y="1161815"/>
            <a:ext cx="4876800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0" y="3262184"/>
            <a:ext cx="6076950" cy="2434703"/>
          </a:xfrm>
          <a:prstGeom prst="rect">
            <a:avLst/>
          </a:prstGeom>
        </p:spPr>
      </p:pic>
      <p:pic>
        <p:nvPicPr>
          <p:cNvPr id="3078" name="Picture 6" descr="https://www.linux.org/attachments/slide-jpg.884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36" y="3651354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– Important Configuration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48444"/>
              </p:ext>
            </p:extLst>
          </p:nvPr>
        </p:nvGraphicFramePr>
        <p:xfrm>
          <a:off x="392378" y="865784"/>
          <a:ext cx="11437494" cy="51302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18747">
                  <a:extLst>
                    <a:ext uri="{9D8B030D-6E8A-4147-A177-3AD203B41FA5}">
                      <a16:colId xmlns:a16="http://schemas.microsoft.com/office/drawing/2014/main" val="3881026969"/>
                    </a:ext>
                  </a:extLst>
                </a:gridCol>
                <a:gridCol w="5718747">
                  <a:extLst>
                    <a:ext uri="{9D8B030D-6E8A-4147-A177-3AD203B41FA5}">
                      <a16:colId xmlns:a16="http://schemas.microsoft.com/office/drawing/2014/main" val="3675662674"/>
                    </a:ext>
                  </a:extLst>
                </a:gridCol>
              </a:tblGrid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Level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Important</a:t>
                      </a:r>
                      <a:r>
                        <a:rPr lang="en-US" sz="3000" baseline="0" dirty="0" smtClean="0">
                          <a:ln>
                            <a:noFill/>
                          </a:ln>
                        </a:rPr>
                        <a:t> Configuration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015697"/>
                  </a:ext>
                </a:extLst>
              </a:tr>
              <a:tr h="1894330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Operation System – OS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File descriptor limits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Max socket buffer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Max number of memory map</a:t>
                      </a:r>
                      <a:endParaRPr kumimoji="0" lang="en-US" sz="3000" b="1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072281"/>
                  </a:ext>
                </a:extLst>
              </a:tr>
              <a:tr h="1447659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Producer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err="1" smtClean="0">
                          <a:ln>
                            <a:noFill/>
                          </a:ln>
                          <a:effectLst/>
                        </a:rPr>
                        <a:t>acks</a:t>
                      </a:r>
                      <a:endParaRPr kumimoji="0" lang="en-US" sz="3000" kern="120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compression</a:t>
                      </a:r>
                    </a:p>
                    <a:p>
                      <a:pPr marL="457200" lvl="0" indent="-457200" algn="l" rtl="0"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batch size</a:t>
                      </a:r>
                      <a:endParaRPr kumimoji="0" lang="en-US" sz="3000" b="1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01801"/>
                  </a:ext>
                </a:extLst>
              </a:tr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Consumer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3000" kern="1200" dirty="0" smtClean="0">
                          <a:ln>
                            <a:noFill/>
                          </a:ln>
                          <a:effectLst/>
                        </a:rPr>
                        <a:t>fetch size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325566"/>
                  </a:ext>
                </a:extLst>
              </a:tr>
              <a:tr h="590966"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Java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dirty="0" smtClean="0">
                          <a:ln>
                            <a:noFill/>
                          </a:ln>
                        </a:rPr>
                        <a:t>8</a:t>
                      </a:r>
                      <a:r>
                        <a:rPr lang="en-US" sz="3000" baseline="0" dirty="0" smtClean="0">
                          <a:ln>
                            <a:noFill/>
                          </a:ln>
                        </a:rPr>
                        <a:t> and 11</a:t>
                      </a:r>
                      <a:endParaRPr lang="en-US" sz="3000" b="1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15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Kafka – </a:t>
            </a:r>
            <a:r>
              <a:rPr lang="en-US" sz="3200" dirty="0" err="1" smtClean="0"/>
              <a:t>Linkedin</a:t>
            </a:r>
            <a:r>
              <a:rPr lang="en-US" sz="3200" dirty="0" smtClean="0"/>
              <a:t> busiest Cluster</a:t>
            </a:r>
            <a:endParaRPr lang="en-US" sz="32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19019" y="875271"/>
            <a:ext cx="5823436" cy="422807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Cluster Status</a:t>
            </a:r>
          </a:p>
          <a:p>
            <a:pPr lvl="0" algn="l" rtl="0"/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60 </a:t>
            </a:r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brokers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50k partitions (replication factor 2)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800k messages/sec in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300 MB/sec inbound</a:t>
            </a:r>
          </a:p>
          <a:p>
            <a:pPr lvl="0" algn="l" rtl="0"/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sz="2400" dirty="0">
                <a:solidFill>
                  <a:srgbClr val="000000"/>
                </a:solidFill>
                <a:cs typeface="B Nazanin" panose="00000400000000000000" pitchFamily="2" charset="-78"/>
              </a:rPr>
              <a:t>1 GB/sec </a:t>
            </a:r>
            <a:r>
              <a:rPr lang="en-US" sz="24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outbound</a:t>
            </a:r>
            <a:endParaRPr lang="en-US" sz="24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42455" y="875271"/>
            <a:ext cx="5823436" cy="3078891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JVM Argument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-XX:+UseG1GC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XX:MaxGCPauseMillis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=20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XX:InitiatingHeapOccupancyPercent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=35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-XX:G1HeapRegionSize=16M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XX:MinMetaspaceFreeRatio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=50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XX:MaxMetaspaceFreeRatio</a:t>
            </a:r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=80 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  <a:cs typeface="B Nazanin" panose="00000400000000000000" pitchFamily="2" charset="-78"/>
              </a:rPr>
              <a:t>-XX:+</a:t>
            </a:r>
            <a:r>
              <a:rPr lang="en-US" sz="2000" dirty="0" err="1">
                <a:solidFill>
                  <a:srgbClr val="000000"/>
                </a:solidFill>
                <a:cs typeface="B Nazanin" panose="00000400000000000000" pitchFamily="2" charset="-78"/>
              </a:rPr>
              <a:t>ExplicitGCInvokesConcurrent</a:t>
            </a:r>
            <a:endParaRPr lang="en-US" sz="2000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254845" y="4539267"/>
            <a:ext cx="5823436" cy="1705233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lvl="0" indent="0" algn="ctr" rtl="0">
              <a:buNone/>
            </a:pPr>
            <a:r>
              <a:rPr lang="en-US" dirty="0" smtClean="0">
                <a:solidFill>
                  <a:srgbClr val="000000"/>
                </a:solidFill>
                <a:cs typeface="B Nazanin" panose="00000400000000000000" pitchFamily="2" charset="-78"/>
              </a:rPr>
              <a:t>GC Result</a:t>
            </a:r>
            <a:endParaRPr lang="en-US" dirty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lvl="0" algn="l" rtl="0"/>
            <a:r>
              <a:rPr lang="en-US" dirty="0">
                <a:solidFill>
                  <a:srgbClr val="000000"/>
                </a:solidFill>
                <a:cs typeface="B Nazanin" panose="00000400000000000000" pitchFamily="2" charset="-78"/>
              </a:rPr>
              <a:t>90% GC pause time of about 21ms </a:t>
            </a:r>
          </a:p>
          <a:p>
            <a:pPr lvl="0" algn="l" rtl="0"/>
            <a:r>
              <a:rPr lang="en-US" dirty="0">
                <a:solidFill>
                  <a:srgbClr val="000000"/>
                </a:solidFill>
                <a:cs typeface="B Nazanin" panose="00000400000000000000" pitchFamily="2" charset="-78"/>
              </a:rPr>
              <a:t>less than 1% young GC per second</a:t>
            </a:r>
          </a:p>
        </p:txBody>
      </p:sp>
    </p:spTree>
    <p:extLst>
      <p:ext uri="{BB962C8B-B14F-4D97-AF65-F5344CB8AC3E}">
        <p14:creationId xmlns:p14="http://schemas.microsoft.com/office/powerpoint/2010/main" val="3110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7 - Clustering </a:t>
            </a:r>
            <a:r>
              <a:rPr lang="en-US" dirty="0"/>
              <a:t>– Scalability, Fault </a:t>
            </a:r>
            <a:r>
              <a:rPr lang="en-US" dirty="0" smtClean="0"/>
              <a:t>Tolerant and High </a:t>
            </a:r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6371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Scaling </a:t>
            </a:r>
            <a:r>
              <a:rPr lang="en-US" sz="3200" dirty="0"/>
              <a:t>– </a:t>
            </a:r>
            <a:r>
              <a:rPr lang="en-US" sz="3200" dirty="0" smtClean="0"/>
              <a:t>Vertical vs Horizontal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5" y="1087879"/>
            <a:ext cx="8295503" cy="48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3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/>
              <a:t>Scale-out architecture with Kafka</a:t>
            </a:r>
          </a:p>
        </p:txBody>
      </p:sp>
      <p:pic>
        <p:nvPicPr>
          <p:cNvPr id="2050" name="Picture 2" descr="https://static.packt-cdn.com/products/9781787281349/graphics/Ch07-Fig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885825"/>
            <a:ext cx="7234238" cy="53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How can Kafka help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54" y="1178012"/>
            <a:ext cx="8658351" cy="44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363382" cy="433534"/>
          </a:xfrm>
        </p:spPr>
        <p:txBody>
          <a:bodyPr/>
          <a:lstStyle/>
          <a:p>
            <a:pPr algn="l" rtl="0"/>
            <a:r>
              <a:rPr lang="en-US" sz="3200" dirty="0" smtClean="0"/>
              <a:t>Fault Tolerance</a:t>
            </a:r>
            <a:endParaRPr lang="en-US" sz="3200" dirty="0"/>
          </a:p>
        </p:txBody>
      </p:sp>
      <p:pic>
        <p:nvPicPr>
          <p:cNvPr id="3074" name="Picture 2" descr="0*6TBk6jS7XnBUh53h (1066×53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4" y="887412"/>
            <a:ext cx="1015365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3200" dirty="0" smtClean="0"/>
              <a:t>Availability</a:t>
            </a:r>
            <a:endParaRPr lang="en-US" sz="3200" dirty="0"/>
          </a:p>
        </p:txBody>
      </p:sp>
      <p:pic>
        <p:nvPicPr>
          <p:cNvPr id="1026" name="Picture 2" descr="Afraid of the cloud 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09" y="89033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0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Ensuring Client Connectivity</a:t>
            </a:r>
          </a:p>
        </p:txBody>
      </p:sp>
      <p:pic>
        <p:nvPicPr>
          <p:cNvPr id="8194" name="Picture 2" descr="https://mk0mitraissited2cion.kinstacdn.com/wp-content/uploads/2020/01/Kafka-Cluster-1024x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8" y="1122362"/>
            <a:ext cx="117043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Kafka Consensus Architecture</a:t>
            </a:r>
          </a:p>
        </p:txBody>
      </p:sp>
      <p:pic>
        <p:nvPicPr>
          <p:cNvPr id="16386" name="Picture 2" descr="Fig 21. Kafka consens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31" y="798513"/>
            <a:ext cx="9241155" cy="54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Replication Protocol</a:t>
            </a:r>
          </a:p>
        </p:txBody>
      </p:sp>
      <p:pic>
        <p:nvPicPr>
          <p:cNvPr id="17410" name="Picture 2" descr="Chapt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090613"/>
            <a:ext cx="1008126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Leader Fail-Over</a:t>
            </a:r>
          </a:p>
        </p:txBody>
      </p:sp>
      <p:pic>
        <p:nvPicPr>
          <p:cNvPr id="18434" name="Picture 2" descr="leader election – Brave New 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90" y="1209675"/>
            <a:ext cx="7920038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1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Network Partitions</a:t>
            </a:r>
          </a:p>
        </p:txBody>
      </p:sp>
      <p:pic>
        <p:nvPicPr>
          <p:cNvPr id="20482" name="Picture 2" descr="Achieving Fast Failovers After Network Partitions in a Distributed SQL  Database - The Distributed SQL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09" y="92710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5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Scenario 1: A follower cannot see the leader, but can still see Zookeeper</a:t>
            </a:r>
          </a:p>
        </p:txBody>
      </p:sp>
      <p:pic>
        <p:nvPicPr>
          <p:cNvPr id="21506" name="Picture 2" descr="Fig 23. Scenario 1: Broker removed from the ISR after passing  replica.lag.time.max.ms  without a fetch reques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74711"/>
            <a:ext cx="1062990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2: A leader cannot see any of its followers, but can still see Zookeeper</a:t>
            </a:r>
          </a:p>
        </p:txBody>
      </p:sp>
      <p:pic>
        <p:nvPicPr>
          <p:cNvPr id="22530" name="Picture 2" descr="Fig 24. Scenario 2: ISR shrunk to only the l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846137"/>
            <a:ext cx="10647045" cy="52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7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3: A follower can see the leader, but cannot see Zookeeper</a:t>
            </a:r>
          </a:p>
        </p:txBody>
      </p:sp>
      <p:pic>
        <p:nvPicPr>
          <p:cNvPr id="23554" name="Picture 2" descr="Fig 25. Scenario 3: Follower continues to send fetch requests to the l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79475"/>
            <a:ext cx="10664190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98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Architecture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24433" y="1049000"/>
            <a:ext cx="3952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How does Kafka work?</a:t>
            </a:r>
            <a:endParaRPr lang="en-US" sz="3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19018" y="1819768"/>
            <a:ext cx="9822906" cy="3905530"/>
          </a:xfrm>
          <a:prstGeom prst="rect">
            <a:avLst/>
          </a:prstGeom>
        </p:spPr>
        <p:txBody>
          <a:bodyPr/>
          <a:lstStyle>
            <a:lvl1pPr marL="365760" indent="-256032" algn="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Kafka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is a distributed system </a:t>
            </a:r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Consisting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of servers and clients </a:t>
            </a:r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endParaRPr lang="en-US" sz="3000" dirty="0" smtClean="0">
              <a:solidFill>
                <a:srgbClr val="000000"/>
              </a:solidFill>
              <a:cs typeface="B Nazanin" panose="00000400000000000000" pitchFamily="2" charset="-78"/>
            </a:endParaRPr>
          </a:p>
          <a:p>
            <a:pPr algn="l" rtl="0"/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Communicate </a:t>
            </a:r>
            <a:r>
              <a:rPr lang="en-US" sz="3000" dirty="0">
                <a:solidFill>
                  <a:srgbClr val="000000"/>
                </a:solidFill>
                <a:cs typeface="B Nazanin" panose="00000400000000000000" pitchFamily="2" charset="-78"/>
              </a:rPr>
              <a:t>via a high-performance </a:t>
            </a:r>
            <a:r>
              <a:rPr lang="en-US" sz="3000" dirty="0" smtClean="0">
                <a:solidFill>
                  <a:srgbClr val="000000"/>
                </a:solidFill>
                <a:cs typeface="B Nazanin" panose="00000400000000000000" pitchFamily="2" charset="-78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282529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Scenario 4: A leader can see its followers, but cannot see Zookeeper</a:t>
            </a:r>
          </a:p>
        </p:txBody>
      </p:sp>
      <p:pic>
        <p:nvPicPr>
          <p:cNvPr id="24578" name="Picture 2" descr="Fig 27. Scenario 4: Leader isolated from Zookeep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" y="904875"/>
            <a:ext cx="10664190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4. The leader on Broker 1 becomes a follower after the network partition is resolved</a:t>
            </a:r>
          </a:p>
        </p:txBody>
      </p:sp>
      <p:pic>
        <p:nvPicPr>
          <p:cNvPr id="25602" name="Picture 2" descr="Fig 28. Scenario 4. The leader on Broker 1 becomes a follower after the network partition is resolv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871536"/>
            <a:ext cx="10732770" cy="52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5: A follower is completely partitioned from both the other Kafka nodes and Zookeeper</a:t>
            </a:r>
          </a:p>
        </p:txBody>
      </p:sp>
      <p:pic>
        <p:nvPicPr>
          <p:cNvPr id="26626" name="Picture 2" descr="Fig 29. Scenario 5: The isolated follower is removed from the IS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4" y="773112"/>
            <a:ext cx="10732770" cy="55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2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Scenario 6:  A leader is completely partitioned from both the other Kafka nodes and Zookeeper</a:t>
            </a:r>
          </a:p>
        </p:txBody>
      </p:sp>
      <p:pic>
        <p:nvPicPr>
          <p:cNvPr id="1026" name="Picture 2" descr="Fig 31. Scenario 6: The leader becomes isolated from other Kafka nodes and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830262"/>
            <a:ext cx="10698480" cy="533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18" y="153194"/>
            <a:ext cx="11109382" cy="433534"/>
          </a:xfrm>
        </p:spPr>
        <p:txBody>
          <a:bodyPr/>
          <a:lstStyle/>
          <a:p>
            <a:pPr algn="l"/>
            <a:r>
              <a:rPr lang="en-US" sz="2400" dirty="0"/>
              <a:t>Scenario 6: The original leader becomes a follower after the network partition is resolved</a:t>
            </a:r>
          </a:p>
        </p:txBody>
      </p:sp>
      <p:pic>
        <p:nvPicPr>
          <p:cNvPr id="2050" name="Picture 2" descr="Fig 34. Scenario 6: The original leader becomes a follower after the network partition is resolv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841375"/>
            <a:ext cx="10732770" cy="53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8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Scenarios Conclusions - Message</a:t>
            </a:r>
            <a:r>
              <a:rPr lang="en-US" sz="3200" dirty="0" smtClean="0"/>
              <a:t> Loss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81000" y="805865"/>
            <a:ext cx="114427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leader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fail-over where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unclean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fail-over with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=all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leader isolation from Zookeeper with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A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fully isolated leader, even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acks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=all if </a:t>
            </a:r>
            <a:r>
              <a:rPr lang="en-US" sz="2800" b="1" dirty="0" err="1">
                <a:solidFill>
                  <a:srgbClr val="000000"/>
                </a:solidFill>
                <a:cs typeface="B Nazanin" panose="00000400000000000000" pitchFamily="2" charset="-78"/>
              </a:rPr>
              <a:t>min.insync.replicas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=1</a:t>
            </a:r>
          </a:p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*	Simultaneous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failures of all nodes of a partition. </a:t>
            </a:r>
          </a:p>
          <a:p>
            <a:pPr marL="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*	messages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are acknowledged once in memory, some messages may </a:t>
            </a:r>
            <a:r>
              <a:rPr lang="en-US" sz="2800" b="1" dirty="0" smtClean="0">
                <a:solidFill>
                  <a:srgbClr val="000000"/>
                </a:solidFill>
                <a:cs typeface="B Nazanin" panose="00000400000000000000" pitchFamily="2" charset="-78"/>
              </a:rPr>
              <a:t>			not </a:t>
            </a:r>
            <a:r>
              <a:rPr lang="en-US" sz="2800" b="1" dirty="0">
                <a:solidFill>
                  <a:srgbClr val="000000"/>
                </a:solidFill>
                <a:cs typeface="B Nazanin" panose="00000400000000000000" pitchFamily="2" charset="-78"/>
              </a:rPr>
              <a:t>yet have been written to disk.</a:t>
            </a:r>
          </a:p>
        </p:txBody>
      </p:sp>
    </p:spTree>
    <p:extLst>
      <p:ext uri="{BB962C8B-B14F-4D97-AF65-F5344CB8AC3E}">
        <p14:creationId xmlns:p14="http://schemas.microsoft.com/office/powerpoint/2010/main" val="29278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8 - Clustering </a:t>
            </a:r>
            <a:r>
              <a:rPr lang="en-US" dirty="0"/>
              <a:t>– Partition Assignment and Rebalancing</a:t>
            </a:r>
          </a:p>
        </p:txBody>
      </p:sp>
    </p:spTree>
    <p:extLst>
      <p:ext uri="{BB962C8B-B14F-4D97-AF65-F5344CB8AC3E}">
        <p14:creationId xmlns:p14="http://schemas.microsoft.com/office/powerpoint/2010/main" val="1811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Let’s go back to some basics</a:t>
            </a:r>
          </a:p>
        </p:txBody>
      </p:sp>
      <p:pic>
        <p:nvPicPr>
          <p:cNvPr id="3074" name="Picture 2" descr="https://miro.medium.com/max/935/1*0qD0pg05zkYHn9jK0IxN1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32" y="899672"/>
            <a:ext cx="890111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6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The Rebalance Protocol, in a Nutshell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421" y="1059255"/>
            <a:ext cx="11425473" cy="415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Rebalance/Rebalancing: the procedure that is followed by a number of distributed processes that use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Kafka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clients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and/or the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Kafka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coordinator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to form a common group and distribute a set of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resources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among the </a:t>
            </a:r>
            <a:r>
              <a:rPr lang="en-US" sz="36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members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 of the </a:t>
            </a:r>
            <a:r>
              <a:rPr lang="en-US" sz="3600" i="1" dirty="0" smtClean="0">
                <a:solidFill>
                  <a:srgbClr val="292929"/>
                </a:solidFill>
                <a:latin typeface="Berlin Sans FB" panose="020E0602020502020306" pitchFamily="34" charset="0"/>
              </a:rPr>
              <a:t>group</a:t>
            </a:r>
            <a:r>
              <a:rPr lang="en-US" sz="3600" i="1" dirty="0">
                <a:solidFill>
                  <a:srgbClr val="292929"/>
                </a:solidFill>
                <a:latin typeface="Berlin Sans FB" panose="020E0602020502020306" pitchFamily="34" charset="0"/>
              </a:rPr>
              <a:t>.</a:t>
            </a:r>
            <a:endParaRPr lang="en-US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Apache Kafka Rebalance Protocol and components</a:t>
            </a:r>
          </a:p>
        </p:txBody>
      </p:sp>
      <p:pic>
        <p:nvPicPr>
          <p:cNvPr id="4098" name="Picture 2" descr="https://miro.medium.com/max/1128/1*OIAZBYRi4kwJWbMJyXNju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24" y="957921"/>
            <a:ext cx="10027920" cy="530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3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aec7ed1d47175530ac3825864257122edbd5d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 - Persian">
  <a:themeElements>
    <a:clrScheme name="iTheme Colors">
      <a:dk1>
        <a:srgbClr val="003195"/>
      </a:dk1>
      <a:lt1>
        <a:sysClr val="window" lastClr="FFFFFF"/>
      </a:lt1>
      <a:dk2>
        <a:srgbClr val="2F75FF"/>
      </a:dk2>
      <a:lt2>
        <a:srgbClr val="B9E7FC"/>
      </a:lt2>
      <a:accent1>
        <a:srgbClr val="00A3E3"/>
      </a:accent1>
      <a:accent2>
        <a:srgbClr val="266DFF"/>
      </a:accent2>
      <a:accent3>
        <a:srgbClr val="6E9EFF"/>
      </a:accent3>
      <a:accent4>
        <a:srgbClr val="97BAFF"/>
      </a:accent4>
      <a:accent5>
        <a:srgbClr val="B9E7FC"/>
      </a:accent5>
      <a:accent6>
        <a:srgbClr val="51C3F9"/>
      </a:accent6>
      <a:hlink>
        <a:srgbClr val="004CE2"/>
      </a:hlink>
      <a:folHlink>
        <a:srgbClr val="977B2D"/>
      </a:folHlink>
    </a:clrScheme>
    <a:fontScheme name="B Nazanin - Calibri">
      <a:majorFont>
        <a:latin typeface="Calibri"/>
        <a:ea typeface=""/>
        <a:cs typeface="B Nazanin"/>
      </a:majorFont>
      <a:minorFont>
        <a:latin typeface="Calibri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rgbClr val="B9D1EE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a:spPr>
      <a:bodyPr rtlCol="1" anchor="t"/>
      <a:lstStyle>
        <a:defPPr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_Template_Fa_01_961116-" id="{BAF48B84-FB0D-400A-BD9A-5503705DEB57}" vid="{B2C3606E-E474-4342-B83C-D4A37D7527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Pres_Template_Fa_01_961116-</Template>
  <TotalTime>24158</TotalTime>
  <Words>2003</Words>
  <Application>Microsoft Office PowerPoint</Application>
  <PresentationFormat>Widescreen</PresentationFormat>
  <Paragraphs>437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3" baseType="lpstr">
      <vt:lpstr>Courier New</vt:lpstr>
      <vt:lpstr>Times New Roman</vt:lpstr>
      <vt:lpstr>B Yekan+</vt:lpstr>
      <vt:lpstr>ＭＳ Ｐゴシック</vt:lpstr>
      <vt:lpstr>B Nazanin</vt:lpstr>
      <vt:lpstr>Segoe UI</vt:lpstr>
      <vt:lpstr>Wingdings 2</vt:lpstr>
      <vt:lpstr>Berlin Sans FB</vt:lpstr>
      <vt:lpstr>Calibri</vt:lpstr>
      <vt:lpstr>Georgia</vt:lpstr>
      <vt:lpstr>Wingdings</vt:lpstr>
      <vt:lpstr>Arial</vt:lpstr>
      <vt:lpstr>Slide Master - Persian</vt:lpstr>
      <vt:lpstr>PowerPoint Presentation</vt:lpstr>
      <vt:lpstr>PowerPoint Presentation</vt:lpstr>
      <vt:lpstr>PowerPoint Presentation</vt:lpstr>
      <vt:lpstr>1 - Introduction - Architecture  and Concept</vt:lpstr>
      <vt:lpstr>Introduction</vt:lpstr>
      <vt:lpstr>Introduction</vt:lpstr>
      <vt:lpstr>Usage</vt:lpstr>
      <vt:lpstr>How can Kafka help you</vt:lpstr>
      <vt:lpstr>Architecture</vt:lpstr>
      <vt:lpstr>Kafka Client</vt:lpstr>
      <vt:lpstr>2 - Primary Elements </vt:lpstr>
      <vt:lpstr>Main Concepts &amp; Terminology</vt:lpstr>
      <vt:lpstr>Stream Processing Topology</vt:lpstr>
      <vt:lpstr>Persistence</vt:lpstr>
      <vt:lpstr>3 - Messages – Metadata- Schema</vt:lpstr>
      <vt:lpstr>Message Metadata</vt:lpstr>
      <vt:lpstr>Message Schema</vt:lpstr>
      <vt:lpstr>Message Serializer &amp; Deserializer</vt:lpstr>
      <vt:lpstr>Serializer Interface</vt:lpstr>
      <vt:lpstr>Deserializer Interface</vt:lpstr>
      <vt:lpstr>Example</vt:lpstr>
      <vt:lpstr>Example</vt:lpstr>
      <vt:lpstr>Example</vt:lpstr>
      <vt:lpstr>Producer and Consumer Configuration</vt:lpstr>
      <vt:lpstr>4 - Messages - Order and Delivery </vt:lpstr>
      <vt:lpstr>PowerPoint Presentation</vt:lpstr>
      <vt:lpstr>Message Order - Multiple Partitioning</vt:lpstr>
      <vt:lpstr>Message Order</vt:lpstr>
      <vt:lpstr>Message Order - Keying </vt:lpstr>
      <vt:lpstr>Message Order - Keying </vt:lpstr>
      <vt:lpstr>Message Order - Keying </vt:lpstr>
      <vt:lpstr>Message Order - Keying </vt:lpstr>
      <vt:lpstr>Message Order - Keying  and Partition Rebalancing</vt:lpstr>
      <vt:lpstr>Message Order - Keying  and Partition Rebalancing</vt:lpstr>
      <vt:lpstr>Message Order - Keying  and Partition Rebalancing</vt:lpstr>
      <vt:lpstr>Message Order - Keying  and Partition Rebalancing</vt:lpstr>
      <vt:lpstr>Message Order -  Ensuring that Data is Always Sent in Order</vt:lpstr>
      <vt:lpstr>Message Delivery and Durability</vt:lpstr>
      <vt:lpstr>Message Delivery and Durability – acks - replication</vt:lpstr>
      <vt:lpstr>Message Delivery and Durability – acks – isr </vt:lpstr>
      <vt:lpstr>Message Delivery and Durability – acks = 0</vt:lpstr>
      <vt:lpstr>Message Delivery and Durability – acks = 1</vt:lpstr>
      <vt:lpstr>Message Delivery and Durability – acks = all</vt:lpstr>
      <vt:lpstr>Message Delivery and Durability – acks = all</vt:lpstr>
      <vt:lpstr>Message Delivery and Durability – Minimum In-Sync Replica</vt:lpstr>
      <vt:lpstr>Message Delivery and Durability – Minimum In-Sync Replica</vt:lpstr>
      <vt:lpstr>Message Delivery and Durability – Minimum In-Sync Replica</vt:lpstr>
      <vt:lpstr>Processing Guarantees – Issues</vt:lpstr>
      <vt:lpstr>Processing Guarantees – Concept </vt:lpstr>
      <vt:lpstr>5 - Consumers</vt:lpstr>
      <vt:lpstr>Consumer &amp; Consumer Group</vt:lpstr>
      <vt:lpstr>Consumer Position</vt:lpstr>
      <vt:lpstr>Consumer – Offset Storage</vt:lpstr>
      <vt:lpstr>Consumer – Describe  using CLI</vt:lpstr>
      <vt:lpstr>Consumer – Lag</vt:lpstr>
      <vt:lpstr>Consumer Lag Explore</vt:lpstr>
      <vt:lpstr>Burrow dashboards</vt:lpstr>
      <vt:lpstr>More Important – Time-Based </vt:lpstr>
      <vt:lpstr>Consumer Lag – Time Lag</vt:lpstr>
      <vt:lpstr>Consumer Lag – Time Lag - Visual</vt:lpstr>
      <vt:lpstr>Consumer - Over and Under Consumption</vt:lpstr>
      <vt:lpstr>6 - Configuration and Dependency</vt:lpstr>
      <vt:lpstr>Dependency - Zookeeper</vt:lpstr>
      <vt:lpstr>Zookeeper Architecture</vt:lpstr>
      <vt:lpstr>Zookeeper – Client  / Server Architecture</vt:lpstr>
      <vt:lpstr>Design Goals of Zookeeper Architecture</vt:lpstr>
      <vt:lpstr>Data Model in ZooKeeper</vt:lpstr>
      <vt:lpstr>Zookeeper ZNodes</vt:lpstr>
      <vt:lpstr>Zookeeper – Versions</vt:lpstr>
      <vt:lpstr>Zookeeper – Watches</vt:lpstr>
      <vt:lpstr>Zookeeper - Quorums</vt:lpstr>
      <vt:lpstr>Hardware of Zookeeper</vt:lpstr>
      <vt:lpstr>Zookeeper - Monitoring</vt:lpstr>
      <vt:lpstr>Kafka Requirement</vt:lpstr>
      <vt:lpstr>Kafka – Important Configuration</vt:lpstr>
      <vt:lpstr>Kafka – Linkedin busiest Cluster</vt:lpstr>
      <vt:lpstr>7 - Clustering – Scalability, Fault Tolerant and High Availability</vt:lpstr>
      <vt:lpstr>Scaling – Vertical vs Horizontal</vt:lpstr>
      <vt:lpstr>Scale-out architecture with Kafka</vt:lpstr>
      <vt:lpstr>Fault Tolerance</vt:lpstr>
      <vt:lpstr>Availability</vt:lpstr>
      <vt:lpstr>Ensuring Client Connectivity</vt:lpstr>
      <vt:lpstr>The Kafka Consensus Architecture</vt:lpstr>
      <vt:lpstr>The Replication Protocol</vt:lpstr>
      <vt:lpstr>Leader Fail-Over</vt:lpstr>
      <vt:lpstr>Network Partitions</vt:lpstr>
      <vt:lpstr>Scenario 1: A follower cannot see the leader, but can still see Zookeeper</vt:lpstr>
      <vt:lpstr>Scenario 2: A leader cannot see any of its followers, but can still see Zookeeper</vt:lpstr>
      <vt:lpstr>Scenario 3: A follower can see the leader, but cannot see Zookeeper</vt:lpstr>
      <vt:lpstr>Scenario 4: A leader can see its followers, but cannot see Zookeeper</vt:lpstr>
      <vt:lpstr>Scenario 4. The leader on Broker 1 becomes a follower after the network partition is resolved</vt:lpstr>
      <vt:lpstr>Scenario 5: A follower is completely partitioned from both the other Kafka nodes and Zookeeper</vt:lpstr>
      <vt:lpstr>Scenario 6:  A leader is completely partitioned from both the other Kafka nodes and Zookeeper</vt:lpstr>
      <vt:lpstr>Scenario 6: The original leader becomes a follower after the network partition is resolved</vt:lpstr>
      <vt:lpstr>Scenarios Conclusions - Message Loss</vt:lpstr>
      <vt:lpstr>8 - Clustering – Partition Assignment and Rebalancing</vt:lpstr>
      <vt:lpstr>Let’s go back to some basics</vt:lpstr>
      <vt:lpstr>The Rebalance Protocol, in a Nutshell</vt:lpstr>
      <vt:lpstr>Apache Kafka Rebalance Protocol and components</vt:lpstr>
      <vt:lpstr>Join Group Request</vt:lpstr>
      <vt:lpstr>Join Group Response</vt:lpstr>
      <vt:lpstr>Sync Group Request</vt:lpstr>
      <vt:lpstr>Sync Group Response</vt:lpstr>
      <vt:lpstr>Heartbeat</vt:lpstr>
      <vt:lpstr>Consumer — Rebalance Protocol — Leave Group</vt:lpstr>
      <vt:lpstr>Consumer — Rebalance Protocol — Rejoin</vt:lpstr>
      <vt:lpstr>Consumer — Rebalance Protocol — Restart</vt:lpstr>
      <vt:lpstr>Consumer — Rebalance Protocol — Timeout</vt:lpstr>
      <vt:lpstr>Static Membership</vt:lpstr>
      <vt:lpstr>Static Membership - Restarting or Killed due to transient failure</vt:lpstr>
      <vt:lpstr>Incremental Cooperative Rebalancing</vt:lpstr>
      <vt:lpstr>KIP - Rebalancing Protocols</vt:lpstr>
      <vt:lpstr>The Partition Assignor Strategies</vt:lpstr>
      <vt:lpstr>Specify a Partition Assignor - code snippet</vt:lpstr>
      <vt:lpstr>Different strategy Issue</vt:lpstr>
      <vt:lpstr>Range Assignor</vt:lpstr>
      <vt:lpstr>Round Robin Assignor</vt:lpstr>
      <vt:lpstr>Round Robin Assignor with reassignment</vt:lpstr>
      <vt:lpstr>Sticky Assignor</vt:lpstr>
      <vt:lpstr>Implementing a Custom Strategy</vt:lpstr>
      <vt:lpstr>Simple Failover strategy</vt:lpstr>
      <vt:lpstr>Simple Failover strategy – C1 fails</vt:lpstr>
      <vt:lpstr>9 - Clustering - Replication, Leaders and Followers</vt:lpstr>
      <vt:lpstr>Four partitions distributed across three brokers</vt:lpstr>
      <vt:lpstr>Producer, Consumer And Leader</vt:lpstr>
      <vt:lpstr>Partition Fail-Over - Broker 3 dies</vt:lpstr>
      <vt:lpstr>Partition Fail-Over - Broker 1 dies too</vt:lpstr>
      <vt:lpstr> Leaders remain on broker 2</vt:lpstr>
      <vt:lpstr>Unbalanced leaders after recovery of broker 1 and 3</vt:lpstr>
      <vt:lpstr>Replica leaders rebalanced</vt:lpstr>
      <vt:lpstr>10 - Broker – Fail Detection - Imbalance</vt:lpstr>
      <vt:lpstr>Controller Broker</vt:lpstr>
      <vt:lpstr>Handle a node leaving the cluster</vt:lpstr>
      <vt:lpstr>Split Brain</vt:lpstr>
      <vt:lpstr>Split Brain - Broker 2 won the race</vt:lpstr>
      <vt:lpstr>Broker 3 wake up</vt:lpstr>
      <vt:lpstr>Epoch Number</vt:lpstr>
      <vt:lpstr>11 - Logs – Compression - Retention</vt:lpstr>
      <vt:lpstr>Why do I need to reduce message size?</vt:lpstr>
      <vt:lpstr>Message Format</vt:lpstr>
      <vt:lpstr>Lingering</vt:lpstr>
      <vt:lpstr>Without Lingering  VS Using Lingering</vt:lpstr>
      <vt:lpstr>Compression</vt:lpstr>
      <vt:lpstr>Support for Zstandard Compression (KIP-110)</vt:lpstr>
      <vt:lpstr>Schema</vt:lpstr>
      <vt:lpstr>Conclusion</vt:lpstr>
      <vt:lpstr>Retention</vt:lpstr>
      <vt:lpstr>Time Based Retention</vt:lpstr>
      <vt:lpstr>Size Based Retention</vt:lpstr>
      <vt:lpstr>Log Cleanup Policies</vt:lpstr>
      <vt:lpstr>Compact Policy</vt:lpstr>
      <vt:lpstr>Log Cleaner</vt:lpstr>
      <vt:lpstr>FAQ – Log Cleaner</vt:lpstr>
      <vt:lpstr>12 - Security – TLS – Authentication - Authorization</vt:lpstr>
      <vt:lpstr>The need for security</vt:lpstr>
      <vt:lpstr>Problems Security is solving</vt:lpstr>
      <vt:lpstr>Encryption </vt:lpstr>
      <vt:lpstr>Authentication </vt:lpstr>
      <vt:lpstr>Authorization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Mohammadi</dc:creator>
  <cp:lastModifiedBy>Noroozi Saeid</cp:lastModifiedBy>
  <cp:revision>1888</cp:revision>
  <cp:lastPrinted>2019-01-12T07:52:26Z</cp:lastPrinted>
  <dcterms:created xsi:type="dcterms:W3CDTF">2018-04-08T09:44:23Z</dcterms:created>
  <dcterms:modified xsi:type="dcterms:W3CDTF">2021-04-12T09:01:53Z</dcterms:modified>
</cp:coreProperties>
</file>